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53"/>
  </p:notesMasterIdLst>
  <p:sldIdLst>
    <p:sldId id="256" r:id="rId2"/>
    <p:sldId id="265" r:id="rId3"/>
    <p:sldId id="359" r:id="rId4"/>
    <p:sldId id="286" r:id="rId5"/>
    <p:sldId id="287" r:id="rId6"/>
    <p:sldId id="288" r:id="rId7"/>
    <p:sldId id="289" r:id="rId8"/>
    <p:sldId id="290" r:id="rId9"/>
    <p:sldId id="291" r:id="rId10"/>
    <p:sldId id="292" r:id="rId11"/>
    <p:sldId id="293" r:id="rId12"/>
    <p:sldId id="371" r:id="rId13"/>
    <p:sldId id="294" r:id="rId14"/>
    <p:sldId id="295" r:id="rId15"/>
    <p:sldId id="296" r:id="rId16"/>
    <p:sldId id="297" r:id="rId17"/>
    <p:sldId id="306" r:id="rId18"/>
    <p:sldId id="307" r:id="rId19"/>
    <p:sldId id="308" r:id="rId20"/>
    <p:sldId id="309" r:id="rId21"/>
    <p:sldId id="310" r:id="rId22"/>
    <p:sldId id="319" r:id="rId23"/>
    <p:sldId id="312" r:id="rId24"/>
    <p:sldId id="313" r:id="rId25"/>
    <p:sldId id="314" r:id="rId26"/>
    <p:sldId id="372" r:id="rId27"/>
    <p:sldId id="316" r:id="rId28"/>
    <p:sldId id="373" r:id="rId29"/>
    <p:sldId id="315" r:id="rId30"/>
    <p:sldId id="320" r:id="rId31"/>
    <p:sldId id="321" r:id="rId32"/>
    <p:sldId id="298" r:id="rId33"/>
    <p:sldId id="299" r:id="rId34"/>
    <p:sldId id="300" r:id="rId35"/>
    <p:sldId id="318" r:id="rId36"/>
    <p:sldId id="374" r:id="rId37"/>
    <p:sldId id="375" r:id="rId38"/>
    <p:sldId id="360" r:id="rId39"/>
    <p:sldId id="365" r:id="rId40"/>
    <p:sldId id="366" r:id="rId41"/>
    <p:sldId id="376" r:id="rId42"/>
    <p:sldId id="368" r:id="rId43"/>
    <p:sldId id="367" r:id="rId44"/>
    <p:sldId id="378" r:id="rId45"/>
    <p:sldId id="380" r:id="rId46"/>
    <p:sldId id="381" r:id="rId47"/>
    <p:sldId id="369" r:id="rId48"/>
    <p:sldId id="370" r:id="rId49"/>
    <p:sldId id="270" r:id="rId50"/>
    <p:sldId id="285" r:id="rId51"/>
    <p:sldId id="284" r:id="rId52"/>
  </p:sldIdLst>
  <p:sldSz cx="24384000" cy="13716000"/>
  <p:notesSz cx="6858000" cy="9144000"/>
  <p:embeddedFontLst>
    <p:embeddedFont>
      <p:font typeface="Avenir" panose="02000503020000020003" pitchFamily="2" charset="0"/>
      <p:regular r:id="rId54"/>
      <p:italic r:id="rId55"/>
    </p:embeddedFont>
    <p:embeddedFont>
      <p:font typeface="Avenir Book" panose="02000503020000020003" pitchFamily="2" charset="0"/>
      <p:regular r:id="rId56"/>
      <p:italic r:id="rId57"/>
    </p:embeddedFont>
    <p:embeddedFont>
      <p:font typeface="Avenir Medium" panose="02000503020000020003" pitchFamily="2" charset="0"/>
      <p:regular r:id="rId58"/>
      <p:italic r:id="rId59"/>
    </p:embeddedFont>
    <p:embeddedFont>
      <p:font typeface="Calibri" panose="020F0502020204030204" pitchFamily="34" charset="0"/>
      <p:regular r:id="rId60"/>
      <p:bold r:id="rId61"/>
      <p:italic r:id="rId62"/>
      <p:boldItalic r:id="rId63"/>
    </p:embeddedFont>
    <p:embeddedFont>
      <p:font typeface="Cambria Math" panose="02040503050406030204" pitchFamily="18" charset="0"/>
      <p:regular r:id="rId64"/>
    </p:embeddedFont>
    <p:embeddedFont>
      <p:font typeface="Comic Sans MS" panose="030F0902030302020204" pitchFamily="66" charset="0"/>
      <p:regular r:id="rId65"/>
    </p:embeddedFont>
    <p:embeddedFont>
      <p:font typeface="Monotype Corsiva" panose="03010101010201010101" pitchFamily="66" charset="0"/>
      <p:regular r:id="rId66"/>
    </p:embeddedFont>
    <p:embeddedFont>
      <p:font typeface="OCRB" panose="020B0609020202020204" pitchFamily="49" charset="77"/>
      <p:regular r:id="rId67"/>
    </p:embeddedFont>
    <p:embeddedFont>
      <p:font typeface="Open Sans ExtraBold" panose="020B0606030504020204" pitchFamily="34" charset="0"/>
      <p:bold r:id="rId68"/>
      <p:italic r:id="rId69"/>
      <p:boldItalic r:id="rId70"/>
    </p:embeddedFont>
    <p:embeddedFont>
      <p:font typeface="Open Sans Light" panose="020B0306030504020204" pitchFamily="34" charset="0"/>
      <p:regular r:id="rId71"/>
      <p:italic r:id="rId72"/>
    </p:embeddedFont>
    <p:embeddedFont>
      <p:font typeface="Open Sans Semibold" panose="020B0606030504020204" pitchFamily="34" charset="0"/>
      <p:regular r:id="rId73"/>
      <p:bold r:id="rId74"/>
      <p:italic r:id="rId75"/>
      <p:boldItalic r:id="rId76"/>
    </p:embeddedFont>
  </p:embeddedFontLst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9pPr>
  </p:defaultTextStyle>
  <p:extLst>
    <p:ext uri="{EFAFB233-063F-42B5-8137-9DF3F51BA10A}">
      <p15:sldGuideLst xmlns:p15="http://schemas.microsoft.com/office/powerpoint/2012/main">
        <p15:guide id="1" orient="horz" pos="4320" userDrawn="1">
          <p15:clr>
            <a:srgbClr val="A4A3A4"/>
          </p15:clr>
        </p15:guide>
        <p15:guide id="2" pos="76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AF36"/>
    <a:srgbClr val="314F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85" autoAdjust="0"/>
    <p:restoredTop sz="87850"/>
  </p:normalViewPr>
  <p:slideViewPr>
    <p:cSldViewPr snapToGrid="0" snapToObjects="1">
      <p:cViewPr>
        <p:scale>
          <a:sx n="50" d="100"/>
          <a:sy n="50" d="100"/>
        </p:scale>
        <p:origin x="920" y="96"/>
      </p:cViewPr>
      <p:guideLst>
        <p:guide orient="horz" pos="4320"/>
        <p:guide pos="76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10.fntdata"/><Relationship Id="rId68" Type="http://schemas.openxmlformats.org/officeDocument/2006/relationships/font" Target="fonts/font15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font" Target="fonts/font5.fntdata"/><Relationship Id="rId66" Type="http://schemas.openxmlformats.org/officeDocument/2006/relationships/font" Target="fonts/font13.fntdata"/><Relationship Id="rId74" Type="http://schemas.openxmlformats.org/officeDocument/2006/relationships/font" Target="fonts/font21.fntdata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font" Target="fonts/font8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3.fntdata"/><Relationship Id="rId64" Type="http://schemas.openxmlformats.org/officeDocument/2006/relationships/font" Target="fonts/font11.fntdata"/><Relationship Id="rId69" Type="http://schemas.openxmlformats.org/officeDocument/2006/relationships/font" Target="fonts/font16.fntdata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9.fntdata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6.fntdata"/><Relationship Id="rId67" Type="http://schemas.openxmlformats.org/officeDocument/2006/relationships/font" Target="fonts/font14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.fntdata"/><Relationship Id="rId62" Type="http://schemas.openxmlformats.org/officeDocument/2006/relationships/font" Target="fonts/font9.fntdata"/><Relationship Id="rId70" Type="http://schemas.openxmlformats.org/officeDocument/2006/relationships/font" Target="fonts/font17.fntdata"/><Relationship Id="rId75" Type="http://schemas.openxmlformats.org/officeDocument/2006/relationships/font" Target="fonts/font2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4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7.fntdata"/><Relationship Id="rId65" Type="http://schemas.openxmlformats.org/officeDocument/2006/relationships/font" Target="fonts/font12.fntdata"/><Relationship Id="rId73" Type="http://schemas.openxmlformats.org/officeDocument/2006/relationships/font" Target="fonts/font20.fntdata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font" Target="fonts/font2.fntdata"/><Relationship Id="rId76" Type="http://schemas.openxmlformats.org/officeDocument/2006/relationships/font" Target="fonts/font23.fntdata"/><Relationship Id="rId7" Type="http://schemas.openxmlformats.org/officeDocument/2006/relationships/slide" Target="slides/slide6.xml"/><Relationship Id="rId71" Type="http://schemas.openxmlformats.org/officeDocument/2006/relationships/font" Target="fonts/font18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171" name="Shape 171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 b="0" i="0">
        <a:latin typeface="Open Sans Light" pitchFamily="2" charset="0"/>
        <a:ea typeface="Open Sans Light" pitchFamily="2" charset="0"/>
        <a:cs typeface="Open Sans Light" pitchFamily="2" charset="0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10" Type="http://schemas.openxmlformats.org/officeDocument/2006/relationships/image" Target="../media/image3.pn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typ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BG Slide-01.jpg" descr="BG Slide-01.jpg">
            <a:extLst>
              <a:ext uri="{FF2B5EF4-FFF2-40B4-BE49-F238E27FC236}">
                <a16:creationId xmlns:a16="http://schemas.microsoft.com/office/drawing/2014/main" id="{2AB02847-5A77-D04F-9022-6161AA94A36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20" name="Rounded Rectangle">
            <a:extLst>
              <a:ext uri="{FF2B5EF4-FFF2-40B4-BE49-F238E27FC236}">
                <a16:creationId xmlns:a16="http://schemas.microsoft.com/office/drawing/2014/main" id="{2610CD5C-942F-BF48-875B-42FFCE146C9A}"/>
              </a:ext>
            </a:extLst>
          </p:cNvPr>
          <p:cNvSpPr/>
          <p:nvPr userDrawn="1"/>
        </p:nvSpPr>
        <p:spPr>
          <a:xfrm>
            <a:off x="11684000" y="10608557"/>
            <a:ext cx="1016000" cy="88901"/>
          </a:xfrm>
          <a:prstGeom prst="roundRect">
            <a:avLst>
              <a:gd name="adj" fmla="val 50000"/>
            </a:avLst>
          </a:prstGeom>
          <a:solidFill>
            <a:srgbClr val="F087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0" i="0"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9" name="Rounded Rectangle">
            <a:extLst>
              <a:ext uri="{FF2B5EF4-FFF2-40B4-BE49-F238E27FC236}">
                <a16:creationId xmlns:a16="http://schemas.microsoft.com/office/drawing/2014/main" id="{A398922F-A33B-3C44-AAA1-709DF0A7FE30}"/>
              </a:ext>
            </a:extLst>
          </p:cNvPr>
          <p:cNvSpPr/>
          <p:nvPr userDrawn="1"/>
        </p:nvSpPr>
        <p:spPr>
          <a:xfrm>
            <a:off x="11684000" y="10608557"/>
            <a:ext cx="1016000" cy="88901"/>
          </a:xfrm>
          <a:prstGeom prst="roundRect">
            <a:avLst>
              <a:gd name="adj" fmla="val 50000"/>
            </a:avLst>
          </a:prstGeom>
          <a:solidFill>
            <a:srgbClr val="F087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23" name="Body Level One…">
            <a:extLst>
              <a:ext uri="{FF2B5EF4-FFF2-40B4-BE49-F238E27FC236}">
                <a16:creationId xmlns:a16="http://schemas.microsoft.com/office/drawing/2014/main" id="{DC9E4D2B-1303-D647-ADF8-BD63A36C3CA0}"/>
              </a:ext>
            </a:extLst>
          </p:cNvPr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1342" y="7415248"/>
            <a:ext cx="21971001" cy="1905001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kumimoji="0" sz="5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rPr dirty="0"/>
              <a:t>Presentation Subtitle</a:t>
            </a:r>
          </a:p>
          <a:p>
            <a:pPr lvl="4"/>
            <a:endParaRPr dirty="0"/>
          </a:p>
        </p:txBody>
      </p:sp>
      <p:sp>
        <p:nvSpPr>
          <p:cNvPr id="24" name="Presentation Title">
            <a:extLst>
              <a:ext uri="{FF2B5EF4-FFF2-40B4-BE49-F238E27FC236}">
                <a16:creationId xmlns:a16="http://schemas.microsoft.com/office/drawing/2014/main" id="{1323A2FB-C06C-AA47-AA40-00FC9E490C61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206496" y="3235391"/>
            <a:ext cx="21971004" cy="3917819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kumimoji="0" sz="12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lang="en-US" dirty="0"/>
              <a:t>Presentation</a:t>
            </a:r>
            <a:r>
              <a:rPr dirty="0"/>
              <a:t> </a:t>
            </a:r>
            <a:r>
              <a:rPr lang="en-US" dirty="0"/>
              <a:t>Title</a:t>
            </a:r>
            <a:endParaRPr dirty="0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D6474C2C-5958-6F6B-1482-E67DED339D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058192" y="11538583"/>
            <a:ext cx="4212692" cy="745888"/>
          </a:xfrm>
        </p:spPr>
        <p:txBody>
          <a:bodyPr>
            <a:normAutofit/>
          </a:bodyPr>
          <a:lstStyle>
            <a:lvl1pPr marL="0" indent="0" algn="ctr">
              <a:buNone/>
              <a:defRPr kumimoji="0" lang="en-US" sz="2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pPr lvl="0"/>
            <a:r>
              <a:rPr lang="en-US" dirty="0"/>
              <a:t>Type your name</a:t>
            </a:r>
          </a:p>
        </p:txBody>
      </p:sp>
      <p:sp>
        <p:nvSpPr>
          <p:cNvPr id="4" name="UNIVERSITAS BINA NUSANTARA">
            <a:extLst>
              <a:ext uri="{FF2B5EF4-FFF2-40B4-BE49-F238E27FC236}">
                <a16:creationId xmlns:a16="http://schemas.microsoft.com/office/drawing/2014/main" id="{5DC7F27E-9CB9-099F-4DA7-367C6ADB411B}"/>
              </a:ext>
            </a:extLst>
          </p:cNvPr>
          <p:cNvSpPr txBox="1"/>
          <p:nvPr userDrawn="1"/>
        </p:nvSpPr>
        <p:spPr>
          <a:xfrm>
            <a:off x="10058192" y="11100823"/>
            <a:ext cx="4212692" cy="3512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/>
          <a:p>
            <a:pPr algn="l" defTabSz="821531">
              <a:lnSpc>
                <a:spcPct val="80000"/>
              </a:lnSpc>
              <a:defRPr sz="36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"/>
              </a:defRPr>
            </a:pPr>
            <a:r>
              <a:rPr lang="en-US" sz="2800" dirty="0"/>
              <a:t>SUBJECT MATTER EXPERT</a:t>
            </a:r>
            <a:endParaRPr sz="28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72B8CD-2B60-168D-460C-3FFD38B69D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66722" y="758208"/>
            <a:ext cx="2698754" cy="1143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124863"/>
      </p:ext>
    </p:extLst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Section typ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G Slide-01.jpg" descr="BG Slide-01.jpg">
            <a:extLst>
              <a:ext uri="{FF2B5EF4-FFF2-40B4-BE49-F238E27FC236}">
                <a16:creationId xmlns:a16="http://schemas.microsoft.com/office/drawing/2014/main" id="{4290823B-2698-F44F-82ED-3153CB051C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Rectangle">
            <a:extLst>
              <a:ext uri="{FF2B5EF4-FFF2-40B4-BE49-F238E27FC236}">
                <a16:creationId xmlns:a16="http://schemas.microsoft.com/office/drawing/2014/main" id="{3B0134B8-92DD-5A47-83ED-ED2B1DC0A2FA}"/>
              </a:ext>
            </a:extLst>
          </p:cNvPr>
          <p:cNvSpPr/>
          <p:nvPr userDrawn="1"/>
        </p:nvSpPr>
        <p:spPr>
          <a:xfrm>
            <a:off x="-56844" y="-25400"/>
            <a:ext cx="24497688" cy="13766800"/>
          </a:xfrm>
          <a:prstGeom prst="rect">
            <a:avLst/>
          </a:prstGeom>
          <a:gradFill>
            <a:gsLst>
              <a:gs pos="0">
                <a:srgbClr val="797979"/>
              </a:gs>
              <a:gs pos="100000">
                <a:srgbClr val="A9A9A9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 algn="ctr">
              <a:defRPr kumimoji="0" sz="10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dirty="0"/>
              <a:t>Section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0722D20-F203-A321-C13A-3A85A24C3C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66722" y="758208"/>
            <a:ext cx="2698754" cy="1143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463584"/>
      </p:ext>
    </p:extLst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typ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">
            <a:extLst>
              <a:ext uri="{FF2B5EF4-FFF2-40B4-BE49-F238E27FC236}">
                <a16:creationId xmlns:a16="http://schemas.microsoft.com/office/drawing/2014/main" id="{0CE21BA8-841F-EE46-90AB-358900DBBA45}"/>
              </a:ext>
            </a:extLst>
          </p:cNvPr>
          <p:cNvSpPr/>
          <p:nvPr userDrawn="1"/>
        </p:nvSpPr>
        <p:spPr>
          <a:xfrm>
            <a:off x="0" y="2363008"/>
            <a:ext cx="24384000" cy="11436178"/>
          </a:xfrm>
          <a:prstGeom prst="rect">
            <a:avLst/>
          </a:prstGeom>
          <a:solidFill>
            <a:srgbClr val="EBEBEB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86AB40C6-E41E-9F54-5391-1B969D0CD911}"/>
              </a:ext>
            </a:extLst>
          </p:cNvPr>
          <p:cNvSpPr/>
          <p:nvPr userDrawn="1"/>
        </p:nvSpPr>
        <p:spPr>
          <a:xfrm>
            <a:off x="6181816" y="4686855"/>
            <a:ext cx="15362340" cy="1800000"/>
          </a:xfrm>
          <a:prstGeom prst="roundRect">
            <a:avLst/>
          </a:prstGeom>
          <a:solidFill>
            <a:schemeClr val="tx1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080221CE-1DAF-B881-9928-5F7152658A68}"/>
              </a:ext>
            </a:extLst>
          </p:cNvPr>
          <p:cNvSpPr/>
          <p:nvPr userDrawn="1"/>
        </p:nvSpPr>
        <p:spPr>
          <a:xfrm>
            <a:off x="2167377" y="4686855"/>
            <a:ext cx="4545657" cy="180000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769ADC5F-7856-93FC-73B6-D0FD6CF171F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051814" y="4995800"/>
            <a:ext cx="13796177" cy="1204225"/>
          </a:xfrm>
        </p:spPr>
        <p:txBody>
          <a:bodyPr>
            <a:noAutofit/>
          </a:bodyPr>
          <a:lstStyle>
            <a:lvl1pPr marL="0" indent="0">
              <a:buNone/>
              <a:defRPr kumimoji="0" lang="en-US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5">
            <a:extLst>
              <a:ext uri="{FF2B5EF4-FFF2-40B4-BE49-F238E27FC236}">
                <a16:creationId xmlns:a16="http://schemas.microsoft.com/office/drawing/2014/main" id="{00A99FD3-8026-DED8-6415-E6F86A722F0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754063" y="4995800"/>
            <a:ext cx="3372284" cy="1204225"/>
          </a:xfrm>
        </p:spPr>
        <p:txBody>
          <a:bodyPr>
            <a:noAutofit/>
          </a:bodyPr>
          <a:lstStyle>
            <a:lvl1pPr marL="0" indent="0">
              <a:buNone/>
              <a:defRPr kumimoji="0" lang="en-US" sz="2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247E1DC-6698-D91F-6E0F-EE6AA5A0EE44}"/>
              </a:ext>
            </a:extLst>
          </p:cNvPr>
          <p:cNvSpPr/>
          <p:nvPr userDrawn="1"/>
        </p:nvSpPr>
        <p:spPr>
          <a:xfrm>
            <a:off x="6181816" y="7440664"/>
            <a:ext cx="15362340" cy="1800000"/>
          </a:xfrm>
          <a:prstGeom prst="roundRect">
            <a:avLst/>
          </a:prstGeom>
          <a:solidFill>
            <a:schemeClr val="tx1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4546BDD-E691-E2BA-47E5-B549A7229C89}"/>
              </a:ext>
            </a:extLst>
          </p:cNvPr>
          <p:cNvSpPr/>
          <p:nvPr userDrawn="1"/>
        </p:nvSpPr>
        <p:spPr>
          <a:xfrm>
            <a:off x="2167377" y="7440664"/>
            <a:ext cx="4545657" cy="180000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260AF2BE-EDAA-B7C2-8580-AB1ACF70EF3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051814" y="7749609"/>
            <a:ext cx="13796177" cy="1204225"/>
          </a:xfrm>
        </p:spPr>
        <p:txBody>
          <a:bodyPr>
            <a:noAutofit/>
          </a:bodyPr>
          <a:lstStyle>
            <a:lvl1pPr marL="0" indent="0">
              <a:buNone/>
              <a:defRPr kumimoji="0" lang="en-US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0EC36AFE-3A01-B3EC-7E28-B8F97B90036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54063" y="7749609"/>
            <a:ext cx="3372284" cy="1204225"/>
          </a:xfrm>
        </p:spPr>
        <p:txBody>
          <a:bodyPr>
            <a:noAutofit/>
          </a:bodyPr>
          <a:lstStyle>
            <a:lvl1pPr marL="0" indent="0">
              <a:buNone/>
              <a:defRPr kumimoji="0" lang="en-US" sz="2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CE84B4FD-950C-7E7E-B32E-0106A01D53C4}"/>
              </a:ext>
            </a:extLst>
          </p:cNvPr>
          <p:cNvSpPr/>
          <p:nvPr userDrawn="1"/>
        </p:nvSpPr>
        <p:spPr>
          <a:xfrm>
            <a:off x="6181816" y="10194473"/>
            <a:ext cx="15362340" cy="1800000"/>
          </a:xfrm>
          <a:prstGeom prst="roundRect">
            <a:avLst/>
          </a:prstGeom>
          <a:solidFill>
            <a:schemeClr val="tx1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3B266147-1D67-88E4-9FE7-F833346E464A}"/>
              </a:ext>
            </a:extLst>
          </p:cNvPr>
          <p:cNvSpPr/>
          <p:nvPr userDrawn="1"/>
        </p:nvSpPr>
        <p:spPr>
          <a:xfrm>
            <a:off x="2167377" y="10194473"/>
            <a:ext cx="4545657" cy="180000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6248EF39-489B-0AB6-1C39-97964F6585C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051814" y="10503418"/>
            <a:ext cx="13796177" cy="1204225"/>
          </a:xfrm>
        </p:spPr>
        <p:txBody>
          <a:bodyPr>
            <a:noAutofit/>
          </a:bodyPr>
          <a:lstStyle>
            <a:lvl1pPr marL="0" indent="0">
              <a:buNone/>
              <a:defRPr kumimoji="0" lang="en-US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E37917F2-61C0-8B23-0D87-2AA3EEB8377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754063" y="10503418"/>
            <a:ext cx="3372284" cy="1204225"/>
          </a:xfrm>
        </p:spPr>
        <p:txBody>
          <a:bodyPr>
            <a:noAutofit/>
          </a:bodyPr>
          <a:lstStyle>
            <a:lvl1pPr marL="0" indent="0">
              <a:buNone/>
              <a:defRPr kumimoji="0" lang="en-US" sz="2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Title 2">
            <a:extLst>
              <a:ext uri="{FF2B5EF4-FFF2-40B4-BE49-F238E27FC236}">
                <a16:creationId xmlns:a16="http://schemas.microsoft.com/office/drawing/2014/main" id="{3F0C4EB7-81AE-6D10-33F3-83A99AC2F3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2058"/>
            <a:ext cx="14715569" cy="510281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043113C8-679B-440C-38CF-27CC1A6FF3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rgbClr val="424242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7BDDA7B-8679-2A96-DA58-9B50735EAF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334" y="-15464"/>
            <a:ext cx="3860800" cy="14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102712"/>
      </p:ext>
    </p:extLst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yp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Rectangle">
            <a:extLst>
              <a:ext uri="{FF2B5EF4-FFF2-40B4-BE49-F238E27FC236}">
                <a16:creationId xmlns:a16="http://schemas.microsoft.com/office/drawing/2014/main" id="{5B500D99-BCA8-5A47-AC2D-7A5DFB585C9A}"/>
              </a:ext>
            </a:extLst>
          </p:cNvPr>
          <p:cNvSpPr/>
          <p:nvPr userDrawn="1"/>
        </p:nvSpPr>
        <p:spPr>
          <a:xfrm>
            <a:off x="-13856" y="2360348"/>
            <a:ext cx="24397856" cy="11436178"/>
          </a:xfrm>
          <a:prstGeom prst="rect">
            <a:avLst/>
          </a:prstGeom>
          <a:gradFill>
            <a:gsLst>
              <a:gs pos="0">
                <a:srgbClr val="2B7EC4"/>
              </a:gs>
              <a:gs pos="100000">
                <a:srgbClr val="57BFE8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104" name="Content Placeholder 7">
            <a:extLst>
              <a:ext uri="{FF2B5EF4-FFF2-40B4-BE49-F238E27FC236}">
                <a16:creationId xmlns:a16="http://schemas.microsoft.com/office/drawing/2014/main" id="{A238D5AC-1068-5240-9AFA-91BA1250D945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167377" y="4125886"/>
            <a:ext cx="20057623" cy="8523314"/>
          </a:xfrm>
        </p:spPr>
        <p:txBody>
          <a:bodyPr>
            <a:normAutofit/>
          </a:bodyPr>
          <a:lstStyle>
            <a:lvl1pPr marL="457200" indent="-4572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kumimoji="0" lang="en-US" sz="40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venir Book" panose="02000503020000020003" pitchFamily="2" charset="0"/>
                <a:ea typeface="Avenir Book" panose="02000503020000020003" pitchFamily="2" charset="0"/>
                <a:cs typeface="Open Sans Light"/>
                <a:sym typeface="Helvetica Neue"/>
              </a:defRPr>
            </a:lvl1pPr>
            <a:lvl2pPr marL="1066800" indent="-4572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kumimoji="0" lang="en-US" sz="40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venir Book" panose="02000503020000020003" pitchFamily="2" charset="0"/>
                <a:ea typeface="Avenir Book" panose="02000503020000020003" pitchFamily="2" charset="0"/>
                <a:cs typeface="Open Sans Light"/>
                <a:sym typeface="Helvetica Neue"/>
              </a:defRPr>
            </a:lvl2pPr>
            <a:lvl3pPr marL="1676400" indent="-4572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kumimoji="0" lang="en-US" sz="40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venir Book" panose="02000503020000020003" pitchFamily="2" charset="0"/>
                <a:ea typeface="Avenir Book" panose="02000503020000020003" pitchFamily="2" charset="0"/>
                <a:cs typeface="Open Sans Light"/>
                <a:sym typeface="Helvetica Neue"/>
              </a:defRPr>
            </a:lvl3pPr>
            <a:lvl4pPr marL="2286000" indent="-4572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kumimoji="0" lang="en-US" sz="40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venir Book" panose="02000503020000020003" pitchFamily="2" charset="0"/>
                <a:ea typeface="Avenir Book" panose="02000503020000020003" pitchFamily="2" charset="0"/>
                <a:cs typeface="Open Sans Light"/>
                <a:sym typeface="Helvetica Neue"/>
              </a:defRPr>
            </a:lvl4pPr>
            <a:lvl5pPr marL="2895600" indent="-4572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kumimoji="0" lang="en-US" sz="40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venir Book" panose="02000503020000020003" pitchFamily="2" charset="0"/>
                <a:ea typeface="Avenir Book" panose="02000503020000020003" pitchFamily="2" charset="0"/>
                <a:cs typeface="Open Sans Light"/>
                <a:sym typeface="Helvetica Neue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2C79DE9-4AFD-C17C-6D01-10CB5913C7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334" y="-15464"/>
            <a:ext cx="3860800" cy="14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051035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yp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">
            <a:extLst>
              <a:ext uri="{FF2B5EF4-FFF2-40B4-BE49-F238E27FC236}">
                <a16:creationId xmlns:a16="http://schemas.microsoft.com/office/drawing/2014/main" id="{D2A636C9-947E-150D-EB07-22919761FA60}"/>
              </a:ext>
            </a:extLst>
          </p:cNvPr>
          <p:cNvSpPr/>
          <p:nvPr userDrawn="1"/>
        </p:nvSpPr>
        <p:spPr>
          <a:xfrm>
            <a:off x="-13856" y="2360348"/>
            <a:ext cx="24397856" cy="11436178"/>
          </a:xfrm>
          <a:prstGeom prst="rect">
            <a:avLst/>
          </a:prstGeom>
          <a:gradFill>
            <a:gsLst>
              <a:gs pos="0">
                <a:srgbClr val="2B7EC4"/>
              </a:gs>
              <a:gs pos="100000">
                <a:srgbClr val="57BFE8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0C2D7F5C-BD73-5445-9E3A-82A31E22F62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167377" y="9337350"/>
            <a:ext cx="4759266" cy="2315506"/>
          </a:xfrm>
        </p:spPr>
        <p:txBody>
          <a:bodyPr>
            <a:noAutofit/>
          </a:bodyPr>
          <a:lstStyle>
            <a:lvl1pPr marL="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25FCA52D-C087-3347-A5F3-54D623B2115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405342" y="9337350"/>
            <a:ext cx="4759266" cy="2315506"/>
          </a:xfrm>
        </p:spPr>
        <p:txBody>
          <a:bodyPr>
            <a:noAutofit/>
          </a:bodyPr>
          <a:lstStyle>
            <a:lvl1pPr marL="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F4A212B9-DBD9-E746-BAFB-9234B89096E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6643307" y="9337350"/>
            <a:ext cx="4759266" cy="2315506"/>
          </a:xfrm>
        </p:spPr>
        <p:txBody>
          <a:bodyPr>
            <a:noAutofit/>
          </a:bodyPr>
          <a:lstStyle>
            <a:lvl1pPr marL="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Picture Placeholder 3">
            <a:extLst>
              <a:ext uri="{FF2B5EF4-FFF2-40B4-BE49-F238E27FC236}">
                <a16:creationId xmlns:a16="http://schemas.microsoft.com/office/drawing/2014/main" id="{3A552A97-F867-374E-B40D-BD84D808047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167377" y="4297293"/>
            <a:ext cx="4759266" cy="417234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9" name="Picture Placeholder 3">
            <a:extLst>
              <a:ext uri="{FF2B5EF4-FFF2-40B4-BE49-F238E27FC236}">
                <a16:creationId xmlns:a16="http://schemas.microsoft.com/office/drawing/2014/main" id="{DB283EA2-01A0-334D-8038-2E3190C1B2B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405342" y="4297293"/>
            <a:ext cx="4759266" cy="417234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Picture Placeholder 3">
            <a:extLst>
              <a:ext uri="{FF2B5EF4-FFF2-40B4-BE49-F238E27FC236}">
                <a16:creationId xmlns:a16="http://schemas.microsoft.com/office/drawing/2014/main" id="{B5710E30-F50B-2E47-A284-AB9A73F6AB8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643307" y="4297293"/>
            <a:ext cx="4759266" cy="417234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7CBA874-2A87-342A-D528-C2660A034B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334" y="-15464"/>
            <a:ext cx="3860800" cy="14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189200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 typ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">
            <a:extLst>
              <a:ext uri="{FF2B5EF4-FFF2-40B4-BE49-F238E27FC236}">
                <a16:creationId xmlns:a16="http://schemas.microsoft.com/office/drawing/2014/main" id="{3A325C97-8FC1-69A4-76A6-9BFCCE62D08F}"/>
              </a:ext>
            </a:extLst>
          </p:cNvPr>
          <p:cNvSpPr/>
          <p:nvPr userDrawn="1"/>
        </p:nvSpPr>
        <p:spPr>
          <a:xfrm>
            <a:off x="-13856" y="2360348"/>
            <a:ext cx="24397856" cy="11436178"/>
          </a:xfrm>
          <a:prstGeom prst="rect">
            <a:avLst/>
          </a:prstGeom>
          <a:gradFill>
            <a:gsLst>
              <a:gs pos="0">
                <a:srgbClr val="2B7EC4"/>
              </a:gs>
              <a:gs pos="100000">
                <a:srgbClr val="57BFE8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8F28C692-0EE9-7D99-17B4-3313049F0A01}"/>
              </a:ext>
            </a:extLst>
          </p:cNvPr>
          <p:cNvSpPr/>
          <p:nvPr userDrawn="1"/>
        </p:nvSpPr>
        <p:spPr>
          <a:xfrm>
            <a:off x="7398337" y="6690612"/>
            <a:ext cx="1573640" cy="1182013"/>
          </a:xfrm>
          <a:prstGeom prst="rightArrow">
            <a:avLst/>
          </a:prstGeom>
          <a:solidFill>
            <a:schemeClr val="accent1">
              <a:lumMod val="5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01B89336-F494-2062-ED79-0A44623AD4C4}"/>
              </a:ext>
            </a:extLst>
          </p:cNvPr>
          <p:cNvSpPr/>
          <p:nvPr userDrawn="1"/>
        </p:nvSpPr>
        <p:spPr>
          <a:xfrm>
            <a:off x="2167377" y="5155107"/>
            <a:ext cx="4924799" cy="4320000"/>
          </a:xfrm>
          <a:prstGeom prst="roundRect">
            <a:avLst>
              <a:gd name="adj" fmla="val 7112"/>
            </a:avLst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0C2D7F5C-BD73-5445-9E3A-82A31E22F62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594247" y="5701845"/>
            <a:ext cx="3895763" cy="3300760"/>
          </a:xfrm>
        </p:spPr>
        <p:txBody>
          <a:bodyPr>
            <a:noAutofit/>
          </a:bodyPr>
          <a:lstStyle>
            <a:lvl1pPr marL="0" indent="0">
              <a:buNone/>
              <a:defRPr kumimoji="0" lang="en-US" sz="3200" b="0" i="0" u="none" strike="noStrike" cap="none" spc="0" normalizeH="0" baseline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651AEE51-4476-0347-EE71-4727AC7D90CC}"/>
              </a:ext>
            </a:extLst>
          </p:cNvPr>
          <p:cNvSpPr/>
          <p:nvPr userDrawn="1"/>
        </p:nvSpPr>
        <p:spPr>
          <a:xfrm>
            <a:off x="9278138" y="5155107"/>
            <a:ext cx="4924799" cy="4320000"/>
          </a:xfrm>
          <a:prstGeom prst="roundRect">
            <a:avLst>
              <a:gd name="adj" fmla="val 7112"/>
            </a:avLst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C8DF8073-7CBE-78F8-385D-33EC70507F81}"/>
              </a:ext>
            </a:extLst>
          </p:cNvPr>
          <p:cNvSpPr/>
          <p:nvPr userDrawn="1"/>
        </p:nvSpPr>
        <p:spPr>
          <a:xfrm>
            <a:off x="16388899" y="5155107"/>
            <a:ext cx="4924799" cy="4320000"/>
          </a:xfrm>
          <a:prstGeom prst="roundRect">
            <a:avLst>
              <a:gd name="adj" fmla="val 7112"/>
            </a:avLst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5D06E93C-E9EF-DAD7-BDE3-8DDAB05CDF9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719708" y="5701845"/>
            <a:ext cx="3895763" cy="3300760"/>
          </a:xfrm>
        </p:spPr>
        <p:txBody>
          <a:bodyPr>
            <a:noAutofit/>
          </a:bodyPr>
          <a:lstStyle>
            <a:lvl1pPr marL="0" indent="0">
              <a:buNone/>
              <a:defRPr kumimoji="0" lang="en-US" sz="3200" b="0" i="0" u="none" strike="noStrike" cap="none" spc="0" normalizeH="0" baseline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5">
            <a:extLst>
              <a:ext uri="{FF2B5EF4-FFF2-40B4-BE49-F238E27FC236}">
                <a16:creationId xmlns:a16="http://schemas.microsoft.com/office/drawing/2014/main" id="{AB64C3FA-E7EC-73CE-DEC9-E0D1DACCC92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6882946" y="5701845"/>
            <a:ext cx="3895763" cy="3300760"/>
          </a:xfrm>
        </p:spPr>
        <p:txBody>
          <a:bodyPr>
            <a:noAutofit/>
          </a:bodyPr>
          <a:lstStyle>
            <a:lvl1pPr marL="0" indent="0">
              <a:buNone/>
              <a:defRPr kumimoji="0" lang="en-US" sz="3200" b="0" i="0" u="none" strike="noStrike" cap="none" spc="0" normalizeH="0" baseline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1B745795-7EE3-42BF-EDBE-49D4FAD835F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349891" y="10445295"/>
            <a:ext cx="19038148" cy="1701954"/>
          </a:xfrm>
        </p:spPr>
        <p:txBody>
          <a:bodyPr>
            <a:noAutofit/>
          </a:bodyPr>
          <a:lstStyle>
            <a:lvl1pPr marL="0" indent="0">
              <a:buNone/>
              <a:defRPr kumimoji="0" lang="en-US" sz="28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Right Arrow 32">
            <a:extLst>
              <a:ext uri="{FF2B5EF4-FFF2-40B4-BE49-F238E27FC236}">
                <a16:creationId xmlns:a16="http://schemas.microsoft.com/office/drawing/2014/main" id="{0AE76436-839B-BF36-E19E-893653562EA3}"/>
              </a:ext>
            </a:extLst>
          </p:cNvPr>
          <p:cNvSpPr/>
          <p:nvPr userDrawn="1"/>
        </p:nvSpPr>
        <p:spPr>
          <a:xfrm>
            <a:off x="14509098" y="6690612"/>
            <a:ext cx="1573640" cy="1182013"/>
          </a:xfrm>
          <a:prstGeom prst="rightArrow">
            <a:avLst/>
          </a:prstGeom>
          <a:solidFill>
            <a:schemeClr val="accent1">
              <a:lumMod val="5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CFF0438-821D-3C18-6D61-1BD73A4DC167}"/>
              </a:ext>
            </a:extLst>
          </p:cNvPr>
          <p:cNvSpPr/>
          <p:nvPr userDrawn="1"/>
        </p:nvSpPr>
        <p:spPr>
          <a:xfrm>
            <a:off x="4241849" y="4015089"/>
            <a:ext cx="775855" cy="836732"/>
          </a:xfrm>
          <a:prstGeom prst="ellipse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Open Sans Light" pitchFamily="2" charset="0"/>
                <a:ea typeface="Open Sans Light" pitchFamily="2" charset="0"/>
                <a:cs typeface="Open Sans Light" pitchFamily="2" charset="0"/>
                <a:sym typeface="Helvetica Neue Medium"/>
              </a:rPr>
              <a:t>1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BC35716-81E4-A54F-3272-89DAA37CF79D}"/>
              </a:ext>
            </a:extLst>
          </p:cNvPr>
          <p:cNvSpPr/>
          <p:nvPr userDrawn="1"/>
        </p:nvSpPr>
        <p:spPr>
          <a:xfrm>
            <a:off x="11279661" y="4015089"/>
            <a:ext cx="775855" cy="836732"/>
          </a:xfrm>
          <a:prstGeom prst="ellipse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Open Sans Light" pitchFamily="2" charset="0"/>
                <a:ea typeface="Open Sans Light" pitchFamily="2" charset="0"/>
                <a:cs typeface="Open Sans Light" pitchFamily="2" charset="0"/>
                <a:sym typeface="Helvetica Neue Medium"/>
              </a:rPr>
              <a:t>2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D587B62-738C-1BE8-E775-FC6EC9D2556E}"/>
              </a:ext>
            </a:extLst>
          </p:cNvPr>
          <p:cNvSpPr/>
          <p:nvPr userDrawn="1"/>
        </p:nvSpPr>
        <p:spPr>
          <a:xfrm>
            <a:off x="18463370" y="4015089"/>
            <a:ext cx="775855" cy="836732"/>
          </a:xfrm>
          <a:prstGeom prst="ellipse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Open Sans Light" pitchFamily="2" charset="0"/>
                <a:ea typeface="Open Sans Light" pitchFamily="2" charset="0"/>
                <a:cs typeface="Open Sans Light" pitchFamily="2" charset="0"/>
                <a:sym typeface="Helvetica Neue Medium"/>
              </a:rPr>
              <a:t>3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703794-B39A-7A69-54AC-AFD888C8CB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334" y="-15464"/>
            <a:ext cx="3860800" cy="14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284995"/>
      </p:ext>
    </p:extLst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yp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>
            <a:extLst>
              <a:ext uri="{FF2B5EF4-FFF2-40B4-BE49-F238E27FC236}">
                <a16:creationId xmlns:a16="http://schemas.microsoft.com/office/drawing/2014/main" id="{95F33489-AE64-A520-339D-37FA55DCDDCD}"/>
              </a:ext>
            </a:extLst>
          </p:cNvPr>
          <p:cNvSpPr/>
          <p:nvPr userDrawn="1"/>
        </p:nvSpPr>
        <p:spPr>
          <a:xfrm>
            <a:off x="-13856" y="2360348"/>
            <a:ext cx="24397856" cy="11436178"/>
          </a:xfrm>
          <a:prstGeom prst="rect">
            <a:avLst/>
          </a:prstGeom>
          <a:gradFill>
            <a:gsLst>
              <a:gs pos="0">
                <a:srgbClr val="2B7EC4"/>
              </a:gs>
              <a:gs pos="100000">
                <a:srgbClr val="57BFE8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F4A212B9-DBD9-E746-BAFB-9234B89096E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167377" y="6556917"/>
            <a:ext cx="9768906" cy="557561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4" name="Picture Placeholder 3">
            <a:extLst>
              <a:ext uri="{FF2B5EF4-FFF2-40B4-BE49-F238E27FC236}">
                <a16:creationId xmlns:a16="http://schemas.microsoft.com/office/drawing/2014/main" id="{199BEEEC-0D44-544B-A30D-8F854BF4A1E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339930" y="4210629"/>
            <a:ext cx="9099057" cy="7921898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13C6146-DC72-7FB3-6375-B120A24C107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166938" y="4210049"/>
            <a:ext cx="9768874" cy="2039112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4400">
                <a:solidFill>
                  <a:schemeClr val="bg1"/>
                </a:solidFill>
              </a:defRPr>
            </a:lvl1pPr>
            <a:lvl5pPr marL="2438400" indent="0" algn="l">
              <a:buFont typeface="Arial" panose="020B0604020202020204" pitchFamily="34" charset="0"/>
              <a:buNone/>
              <a:defRPr sz="4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D25C93-1B77-566C-CD32-E4AC841F19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334" y="-15464"/>
            <a:ext cx="3860800" cy="14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329813"/>
      </p:ext>
    </p:extLst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typ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>
            <a:extLst>
              <a:ext uri="{FF2B5EF4-FFF2-40B4-BE49-F238E27FC236}">
                <a16:creationId xmlns:a16="http://schemas.microsoft.com/office/drawing/2014/main" id="{28F252AD-5DE4-7070-6059-31CB6E8E15CC}"/>
              </a:ext>
            </a:extLst>
          </p:cNvPr>
          <p:cNvSpPr/>
          <p:nvPr userDrawn="1"/>
        </p:nvSpPr>
        <p:spPr>
          <a:xfrm>
            <a:off x="-13856" y="2360348"/>
            <a:ext cx="24397856" cy="11436178"/>
          </a:xfrm>
          <a:prstGeom prst="rect">
            <a:avLst/>
          </a:prstGeom>
          <a:gradFill>
            <a:gsLst>
              <a:gs pos="0">
                <a:srgbClr val="2B7EC4"/>
              </a:gs>
              <a:gs pos="100000">
                <a:srgbClr val="57BFE8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4" name="Or 3">
            <a:extLst>
              <a:ext uri="{FF2B5EF4-FFF2-40B4-BE49-F238E27FC236}">
                <a16:creationId xmlns:a16="http://schemas.microsoft.com/office/drawing/2014/main" id="{E68A1B27-C10C-399D-6C52-E0B8F062FF6D}"/>
              </a:ext>
            </a:extLst>
          </p:cNvPr>
          <p:cNvSpPr/>
          <p:nvPr userDrawn="1"/>
        </p:nvSpPr>
        <p:spPr>
          <a:xfrm>
            <a:off x="7481303" y="3712458"/>
            <a:ext cx="9144000" cy="9144000"/>
          </a:xfrm>
          <a:prstGeom prst="flowChartOr">
            <a:avLst/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AE1FE12-D6E7-CC76-3FE4-BC8F0EC78DF0}"/>
              </a:ext>
            </a:extLst>
          </p:cNvPr>
          <p:cNvCxnSpPr>
            <a:cxnSpLocks/>
            <a:stCxn id="4" idx="0"/>
          </p:cNvCxnSpPr>
          <p:nvPr userDrawn="1"/>
        </p:nvCxnSpPr>
        <p:spPr>
          <a:xfrm>
            <a:off x="12053303" y="3712458"/>
            <a:ext cx="22098" cy="9144000"/>
          </a:xfrm>
          <a:prstGeom prst="line">
            <a:avLst/>
          </a:prstGeom>
          <a:noFill/>
          <a:ln w="76200" cap="flat">
            <a:solidFill>
              <a:srgbClr val="314F93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945EE12-0322-D3C6-8589-1B9554503365}"/>
              </a:ext>
            </a:extLst>
          </p:cNvPr>
          <p:cNvCxnSpPr>
            <a:cxnSpLocks/>
            <a:endCxn id="4" idx="2"/>
          </p:cNvCxnSpPr>
          <p:nvPr userDrawn="1"/>
        </p:nvCxnSpPr>
        <p:spPr>
          <a:xfrm flipH="1">
            <a:off x="7481303" y="8284458"/>
            <a:ext cx="9144000" cy="0"/>
          </a:xfrm>
          <a:prstGeom prst="line">
            <a:avLst/>
          </a:prstGeom>
          <a:noFill/>
          <a:ln w="76200" cap="flat">
            <a:solidFill>
              <a:srgbClr val="314F93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9B267469-4390-8C92-5D06-4DA338A102E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66939" y="4018728"/>
            <a:ext cx="4683924" cy="360000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1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5" name="Text Placeholder 15">
            <a:extLst>
              <a:ext uri="{FF2B5EF4-FFF2-40B4-BE49-F238E27FC236}">
                <a16:creationId xmlns:a16="http://schemas.microsoft.com/office/drawing/2014/main" id="{FC4F9637-2BA1-E3F7-1599-2295EF076CC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056949" y="7294814"/>
            <a:ext cx="3795402" cy="751262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rgbClr val="002060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6" name="Text Placeholder 15">
            <a:extLst>
              <a:ext uri="{FF2B5EF4-FFF2-40B4-BE49-F238E27FC236}">
                <a16:creationId xmlns:a16="http://schemas.microsoft.com/office/drawing/2014/main" id="{47270689-CD03-86EE-AD4E-701F61CD37A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056949" y="8617313"/>
            <a:ext cx="3795402" cy="751262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rgbClr val="002060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8" name="Text Placeholder 15">
            <a:extLst>
              <a:ext uri="{FF2B5EF4-FFF2-40B4-BE49-F238E27FC236}">
                <a16:creationId xmlns:a16="http://schemas.microsoft.com/office/drawing/2014/main" id="{B5939A4B-8504-2C32-E90E-9DA4843EF0E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365741" y="7298299"/>
            <a:ext cx="3795402" cy="751262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rgbClr val="002060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9" name="Text Placeholder 15">
            <a:extLst>
              <a:ext uri="{FF2B5EF4-FFF2-40B4-BE49-F238E27FC236}">
                <a16:creationId xmlns:a16="http://schemas.microsoft.com/office/drawing/2014/main" id="{44D6C0A8-7DC7-6F84-E472-8E0CA423C51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427997" y="8595891"/>
            <a:ext cx="3795402" cy="751262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rgbClr val="002060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Text Placeholder 15">
            <a:extLst>
              <a:ext uri="{FF2B5EF4-FFF2-40B4-BE49-F238E27FC236}">
                <a16:creationId xmlns:a16="http://schemas.microsoft.com/office/drawing/2014/main" id="{F6BCDD7A-9667-FF15-DEDB-20C0D431E0A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166939" y="8938684"/>
            <a:ext cx="4683924" cy="360000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1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1" name="Text Placeholder 15">
            <a:extLst>
              <a:ext uri="{FF2B5EF4-FFF2-40B4-BE49-F238E27FC236}">
                <a16:creationId xmlns:a16="http://schemas.microsoft.com/office/drawing/2014/main" id="{6ADBE3FB-D313-E2BC-715C-D8600CF8BD2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255744" y="4018728"/>
            <a:ext cx="4683924" cy="360000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1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2" name="Text Placeholder 15">
            <a:extLst>
              <a:ext uri="{FF2B5EF4-FFF2-40B4-BE49-F238E27FC236}">
                <a16:creationId xmlns:a16="http://schemas.microsoft.com/office/drawing/2014/main" id="{A79FD328-17AF-2BB2-5730-3D5CA0EE970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7255744" y="8938684"/>
            <a:ext cx="4683924" cy="360000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1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20" name="Graphic 19" descr="Artificial Intelligence with solid fill">
            <a:extLst>
              <a:ext uri="{FF2B5EF4-FFF2-40B4-BE49-F238E27FC236}">
                <a16:creationId xmlns:a16="http://schemas.microsoft.com/office/drawing/2014/main" id="{717E632E-7C2D-8BE2-BA0D-FBA56ED592A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28162" y="4999921"/>
            <a:ext cx="1936946" cy="1936946"/>
          </a:xfrm>
          <a:prstGeom prst="rect">
            <a:avLst/>
          </a:prstGeom>
        </p:spPr>
      </p:pic>
      <p:pic>
        <p:nvPicPr>
          <p:cNvPr id="22" name="Graphic 21" descr="Atom with solid fill">
            <a:extLst>
              <a:ext uri="{FF2B5EF4-FFF2-40B4-BE49-F238E27FC236}">
                <a16:creationId xmlns:a16="http://schemas.microsoft.com/office/drawing/2014/main" id="{CCE4C43E-15B3-15EB-CF11-EB3378A3CEF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837038" y="4968699"/>
            <a:ext cx="1958731" cy="1958731"/>
          </a:xfrm>
          <a:prstGeom prst="rect">
            <a:avLst/>
          </a:prstGeom>
        </p:spPr>
      </p:pic>
      <p:pic>
        <p:nvPicPr>
          <p:cNvPr id="24" name="Graphic 23" descr="Bar chart with solid fill">
            <a:extLst>
              <a:ext uri="{FF2B5EF4-FFF2-40B4-BE49-F238E27FC236}">
                <a16:creationId xmlns:a16="http://schemas.microsoft.com/office/drawing/2014/main" id="{0445AAA4-0C9A-80AB-86CE-F91A16FFC29C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04135" y="9715514"/>
            <a:ext cx="1696410" cy="1696410"/>
          </a:xfrm>
          <a:prstGeom prst="rect">
            <a:avLst/>
          </a:prstGeom>
        </p:spPr>
      </p:pic>
      <p:pic>
        <p:nvPicPr>
          <p:cNvPr id="35" name="Graphic 34" descr="Blockchain with solid fill">
            <a:extLst>
              <a:ext uri="{FF2B5EF4-FFF2-40B4-BE49-F238E27FC236}">
                <a16:creationId xmlns:a16="http://schemas.microsoft.com/office/drawing/2014/main" id="{CB7D00AA-1C33-1508-6057-E10BDF964F0D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837038" y="9711819"/>
            <a:ext cx="1700105" cy="17001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8A923CA-0AF7-7160-B581-2CACED7866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334" y="-15464"/>
            <a:ext cx="3860800" cy="14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102926"/>
      </p:ext>
    </p:extLst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 typ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>
            <a:extLst>
              <a:ext uri="{FF2B5EF4-FFF2-40B4-BE49-F238E27FC236}">
                <a16:creationId xmlns:a16="http://schemas.microsoft.com/office/drawing/2014/main" id="{F55631E8-C878-10B3-37B6-B446CE8244F9}"/>
              </a:ext>
            </a:extLst>
          </p:cNvPr>
          <p:cNvSpPr/>
          <p:nvPr userDrawn="1"/>
        </p:nvSpPr>
        <p:spPr>
          <a:xfrm>
            <a:off x="-13856" y="2360348"/>
            <a:ext cx="24397856" cy="11436178"/>
          </a:xfrm>
          <a:prstGeom prst="rect">
            <a:avLst/>
          </a:prstGeom>
          <a:gradFill>
            <a:gsLst>
              <a:gs pos="0">
                <a:srgbClr val="2B7EC4"/>
              </a:gs>
              <a:gs pos="100000">
                <a:srgbClr val="57BFE8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0" i="0" dirty="0">
              <a:latin typeface="OCRB" panose="020F0502020204030204" pitchFamily="34" charset="0"/>
              <a:ea typeface="Open Sans Light" pitchFamily="2" charset="0"/>
              <a:cs typeface="OCRB" panose="020F050202020403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9B267469-4390-8C92-5D06-4DA338A102E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66938" y="4349750"/>
            <a:ext cx="12097701" cy="3462458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4000">
                <a:solidFill>
                  <a:schemeClr val="bg1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Text Placeholder 15">
            <a:extLst>
              <a:ext uri="{FF2B5EF4-FFF2-40B4-BE49-F238E27FC236}">
                <a16:creationId xmlns:a16="http://schemas.microsoft.com/office/drawing/2014/main" id="{F6BCDD7A-9667-FF15-DEDB-20C0D431E0A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166938" y="8938684"/>
            <a:ext cx="19839621" cy="3676241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5" name="Graphic 4" descr="Checklist with solid fill">
            <a:extLst>
              <a:ext uri="{FF2B5EF4-FFF2-40B4-BE49-F238E27FC236}">
                <a16:creationId xmlns:a16="http://schemas.microsoft.com/office/drawing/2014/main" id="{EEEA3E7D-43D1-BB41-8C28-FEDBD7273D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240000" y="4320116"/>
            <a:ext cx="3535680" cy="353568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E62FAA5-6C99-7043-5D20-4F0B7F8633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334" y="-15464"/>
            <a:ext cx="3860800" cy="14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040866"/>
      </p:ext>
    </p:extLst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typ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">
            <a:extLst>
              <a:ext uri="{FF2B5EF4-FFF2-40B4-BE49-F238E27FC236}">
                <a16:creationId xmlns:a16="http://schemas.microsoft.com/office/drawing/2014/main" id="{57D6C136-B186-B244-9E34-B1B3CC503956}"/>
              </a:ext>
            </a:extLst>
          </p:cNvPr>
          <p:cNvSpPr/>
          <p:nvPr userDrawn="1"/>
        </p:nvSpPr>
        <p:spPr>
          <a:xfrm>
            <a:off x="0" y="2360348"/>
            <a:ext cx="24384000" cy="11436178"/>
          </a:xfrm>
          <a:prstGeom prst="rect">
            <a:avLst/>
          </a:prstGeom>
          <a:gradFill>
            <a:gsLst>
              <a:gs pos="0">
                <a:srgbClr val="F15A24"/>
              </a:gs>
              <a:gs pos="100000">
                <a:srgbClr val="F8A036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0C2D7F5C-BD73-5445-9E3A-82A31E22F62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176751" y="10942822"/>
            <a:ext cx="8523218" cy="1444847"/>
          </a:xfrm>
        </p:spPr>
        <p:txBody>
          <a:bodyPr>
            <a:noAutofit/>
          </a:bodyPr>
          <a:lstStyle>
            <a:lvl1pPr marL="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25FCA52D-C087-3347-A5F3-54D623B2115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684029" y="10972442"/>
            <a:ext cx="8523218" cy="1444848"/>
          </a:xfrm>
        </p:spPr>
        <p:txBody>
          <a:bodyPr>
            <a:noAutofit/>
          </a:bodyPr>
          <a:lstStyle>
            <a:lvl1pPr marL="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Picture Placeholder 3">
            <a:extLst>
              <a:ext uri="{FF2B5EF4-FFF2-40B4-BE49-F238E27FC236}">
                <a16:creationId xmlns:a16="http://schemas.microsoft.com/office/drawing/2014/main" id="{3520A367-5826-4047-8F6E-21433679533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176751" y="4582010"/>
            <a:ext cx="8523218" cy="5555977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Picture Placeholder 3">
            <a:extLst>
              <a:ext uri="{FF2B5EF4-FFF2-40B4-BE49-F238E27FC236}">
                <a16:creationId xmlns:a16="http://schemas.microsoft.com/office/drawing/2014/main" id="{09A473F0-3B7E-704A-AA89-F4277FCB997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2684029" y="4582010"/>
            <a:ext cx="8523218" cy="5577461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BD28E23-B05B-27F7-5B39-9129277EE1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334" y="-15464"/>
            <a:ext cx="3860800" cy="14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245570"/>
      </p:ext>
    </p:extLst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>
            <a:extLst>
              <a:ext uri="{FF2B5EF4-FFF2-40B4-BE49-F238E27FC236}">
                <a16:creationId xmlns:a16="http://schemas.microsoft.com/office/drawing/2014/main" id="{450F1BD6-0F15-C34E-9F74-50970B5378D2}"/>
              </a:ext>
            </a:extLst>
          </p:cNvPr>
          <p:cNvSpPr/>
          <p:nvPr userDrawn="1"/>
        </p:nvSpPr>
        <p:spPr>
          <a:xfrm>
            <a:off x="0" y="2360348"/>
            <a:ext cx="24384000" cy="11436178"/>
          </a:xfrm>
          <a:prstGeom prst="rect">
            <a:avLst/>
          </a:prstGeom>
          <a:gradFill>
            <a:gsLst>
              <a:gs pos="0">
                <a:srgbClr val="F15A24"/>
              </a:gs>
              <a:gs pos="100000">
                <a:srgbClr val="F8A036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64D80AC6-9CFD-09B5-1CEF-F695884CCD02}"/>
              </a:ext>
            </a:extLst>
          </p:cNvPr>
          <p:cNvSpPr>
            <a:spLocks noGrp="1"/>
          </p:cNvSpPr>
          <p:nvPr>
            <p:ph type="chart" sz="quarter" idx="11" hasCustomPrompt="1"/>
          </p:nvPr>
        </p:nvSpPr>
        <p:spPr>
          <a:xfrm>
            <a:off x="11460163" y="3962400"/>
            <a:ext cx="12118975" cy="9083675"/>
          </a:xfrm>
        </p:spPr>
        <p:txBody>
          <a:bodyPr>
            <a:normAutofit/>
          </a:bodyPr>
          <a:lstStyle>
            <a:lvl1pPr marL="0" indent="0">
              <a:buNone/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insert chart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EA6CC15-DCB9-9ABD-A03B-8B586BD05B1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902075" y="3962399"/>
            <a:ext cx="7010400" cy="4058049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9" name="Graphic 8" descr="Blockchain with solid fill">
            <a:extLst>
              <a:ext uri="{FF2B5EF4-FFF2-40B4-BE49-F238E27FC236}">
                <a16:creationId xmlns:a16="http://schemas.microsoft.com/office/drawing/2014/main" id="{C6F9FEE2-3F55-6EBA-4F92-F43ABD638B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37047" y="3962400"/>
            <a:ext cx="1403522" cy="1403522"/>
          </a:xfrm>
          <a:prstGeom prst="rect">
            <a:avLst/>
          </a:prstGeom>
        </p:spPr>
      </p:pic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8597BD3B-4478-8A1D-BD26-1D9EFAA7FCF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902075" y="8861383"/>
            <a:ext cx="7010400" cy="4058049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1" name="Graphic 10" descr="Bullseye with solid fill">
            <a:extLst>
              <a:ext uri="{FF2B5EF4-FFF2-40B4-BE49-F238E27FC236}">
                <a16:creationId xmlns:a16="http://schemas.microsoft.com/office/drawing/2014/main" id="{D6B829BF-9E0D-0105-F75C-8DDD429EFC0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87110" y="8648744"/>
            <a:ext cx="1403521" cy="14035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9A795C1-A678-59F7-F2CE-A32633731D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334" y="-15464"/>
            <a:ext cx="3860800" cy="14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012248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yp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">
            <a:extLst>
              <a:ext uri="{FF2B5EF4-FFF2-40B4-BE49-F238E27FC236}">
                <a16:creationId xmlns:a16="http://schemas.microsoft.com/office/drawing/2014/main" id="{0CE21BA8-841F-EE46-90AB-358900DBBA45}"/>
              </a:ext>
            </a:extLst>
          </p:cNvPr>
          <p:cNvSpPr/>
          <p:nvPr userDrawn="1"/>
        </p:nvSpPr>
        <p:spPr>
          <a:xfrm>
            <a:off x="0" y="2363008"/>
            <a:ext cx="24384000" cy="11436178"/>
          </a:xfrm>
          <a:prstGeom prst="rect">
            <a:avLst/>
          </a:prstGeom>
          <a:solidFill>
            <a:srgbClr val="EBEBEB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2058"/>
            <a:ext cx="14715569" cy="510281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rgbClr val="424242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B39841-01E8-3B46-1169-9D75B18B74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334" y="-15464"/>
            <a:ext cx="3860800" cy="1473200"/>
          </a:xfrm>
          <a:prstGeom prst="rect">
            <a:avLst/>
          </a:prstGeom>
        </p:spPr>
      </p:pic>
      <p:sp>
        <p:nvSpPr>
          <p:cNvPr id="2" name="Content Placeholder 7">
            <a:extLst>
              <a:ext uri="{FF2B5EF4-FFF2-40B4-BE49-F238E27FC236}">
                <a16:creationId xmlns:a16="http://schemas.microsoft.com/office/drawing/2014/main" id="{86CA9C0B-2297-D313-69D1-18E9286ABA5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167377" y="4470400"/>
            <a:ext cx="20057623" cy="7374436"/>
          </a:xfrm>
        </p:spPr>
        <p:txBody>
          <a:bodyPr>
            <a:normAutofit/>
          </a:bodyPr>
          <a:lstStyle>
            <a:lvl1pPr marL="457200" indent="-4572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tabLst/>
              <a:defRPr kumimoji="0" lang="en-US" sz="4000" b="0" i="0" u="none" strike="noStrike" cap="none" spc="0" normalizeH="0" baseline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FillTx/>
                <a:latin typeface="Avenir Book" panose="02000503020000020003" pitchFamily="2" charset="0"/>
                <a:ea typeface="Avenir Book" panose="02000503020000020003" pitchFamily="2" charset="0"/>
                <a:cs typeface="Open Sans Light"/>
                <a:sym typeface="Helvetica Neue"/>
              </a:defRPr>
            </a:lvl1pPr>
            <a:lvl2pPr marL="1066800" indent="-4572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tabLst/>
              <a:defRPr kumimoji="0" lang="en-US" sz="4000" b="0" i="0" u="none" strike="noStrike" cap="none" spc="0" normalizeH="0" baseline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FillTx/>
                <a:latin typeface="Avenir Book" panose="02000503020000020003" pitchFamily="2" charset="0"/>
                <a:ea typeface="Avenir Book" panose="02000503020000020003" pitchFamily="2" charset="0"/>
                <a:cs typeface="Open Sans Light"/>
                <a:sym typeface="Helvetica Neue"/>
              </a:defRPr>
            </a:lvl2pPr>
            <a:lvl3pPr marL="1676400" indent="-4572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tabLst/>
              <a:defRPr kumimoji="0" lang="en-US" sz="4000" b="0" i="0" u="none" strike="noStrike" cap="none" spc="0" normalizeH="0" baseline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FillTx/>
                <a:latin typeface="Avenir Book" panose="02000503020000020003" pitchFamily="2" charset="0"/>
                <a:ea typeface="Avenir Book" panose="02000503020000020003" pitchFamily="2" charset="0"/>
                <a:cs typeface="Open Sans Light"/>
                <a:sym typeface="Helvetica Neue"/>
              </a:defRPr>
            </a:lvl3pPr>
            <a:lvl4pPr marL="2286000" indent="-4572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tabLst/>
              <a:defRPr kumimoji="0" lang="en-US" sz="4000" b="0" i="0" u="none" strike="noStrike" cap="none" spc="0" normalizeH="0" baseline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FillTx/>
                <a:latin typeface="Avenir Book" panose="02000503020000020003" pitchFamily="2" charset="0"/>
                <a:ea typeface="Avenir Book" panose="02000503020000020003" pitchFamily="2" charset="0"/>
                <a:cs typeface="Open Sans Light"/>
                <a:sym typeface="Helvetica Neue"/>
              </a:defRPr>
            </a:lvl4pPr>
            <a:lvl5pPr marL="2895600" indent="-4572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tabLst/>
              <a:defRPr kumimoji="0" lang="en-US" sz="4000" b="0" i="0" u="none" strike="noStrike" cap="none" spc="0" normalizeH="0" baseline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FillTx/>
                <a:latin typeface="Avenir Book" panose="02000503020000020003" pitchFamily="2" charset="0"/>
                <a:ea typeface="Avenir Book" panose="02000503020000020003" pitchFamily="2" charset="0"/>
                <a:cs typeface="Open Sans Light"/>
                <a:sym typeface="Helvetica Neue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9024523"/>
      </p:ext>
    </p:extLst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 typ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>
            <a:extLst>
              <a:ext uri="{FF2B5EF4-FFF2-40B4-BE49-F238E27FC236}">
                <a16:creationId xmlns:a16="http://schemas.microsoft.com/office/drawing/2014/main" id="{6D051288-6E3E-A95D-1377-4372C7DC1C4F}"/>
              </a:ext>
            </a:extLst>
          </p:cNvPr>
          <p:cNvSpPr/>
          <p:nvPr userDrawn="1"/>
        </p:nvSpPr>
        <p:spPr>
          <a:xfrm>
            <a:off x="0" y="2360348"/>
            <a:ext cx="24384000" cy="11436178"/>
          </a:xfrm>
          <a:prstGeom prst="rect">
            <a:avLst/>
          </a:prstGeom>
          <a:gradFill>
            <a:gsLst>
              <a:gs pos="0">
                <a:srgbClr val="F15A24"/>
              </a:gs>
              <a:gs pos="100000">
                <a:srgbClr val="F8A036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pic>
        <p:nvPicPr>
          <p:cNvPr id="7" name="Image" descr="Image">
            <a:extLst>
              <a:ext uri="{FF2B5EF4-FFF2-40B4-BE49-F238E27FC236}">
                <a16:creationId xmlns:a16="http://schemas.microsoft.com/office/drawing/2014/main" id="{13156DDE-55E0-C14A-879A-962B00D82A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1016357" y="354127"/>
            <a:ext cx="2563550" cy="1083872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23" name="Picture Placeholder 3">
            <a:extLst>
              <a:ext uri="{FF2B5EF4-FFF2-40B4-BE49-F238E27FC236}">
                <a16:creationId xmlns:a16="http://schemas.microsoft.com/office/drawing/2014/main" id="{4D652F67-94A0-0840-AE16-55B87BEAF32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167377" y="4120517"/>
            <a:ext cx="9469197" cy="8568593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6A7F952E-8DC5-6A79-9AE3-813B3AE4D1F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747867" y="6462508"/>
            <a:ext cx="8024838" cy="6226602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BA033C1D-E65C-08C9-F39B-80EFE57D65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747428" y="4115640"/>
            <a:ext cx="8024812" cy="1968425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4400">
                <a:solidFill>
                  <a:schemeClr val="bg1"/>
                </a:solidFill>
              </a:defRPr>
            </a:lvl1pPr>
            <a:lvl5pPr marL="2438400" indent="0" algn="l">
              <a:buFont typeface="Arial" panose="020B0604020202020204" pitchFamily="34" charset="0"/>
              <a:buNone/>
              <a:defRPr sz="4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4008AF-17B2-1560-3039-4C723BA0CB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334" y="-15464"/>
            <a:ext cx="3860800" cy="14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045232"/>
      </p:ext>
    </p:extLst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iz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>
            <a:extLst>
              <a:ext uri="{FF2B5EF4-FFF2-40B4-BE49-F238E27FC236}">
                <a16:creationId xmlns:a16="http://schemas.microsoft.com/office/drawing/2014/main" id="{FABE8965-C5C7-9C39-4D77-41321DCB42C7}"/>
              </a:ext>
            </a:extLst>
          </p:cNvPr>
          <p:cNvSpPr/>
          <p:nvPr userDrawn="1"/>
        </p:nvSpPr>
        <p:spPr>
          <a:xfrm>
            <a:off x="0" y="2360348"/>
            <a:ext cx="24384000" cy="11436178"/>
          </a:xfrm>
          <a:prstGeom prst="rect">
            <a:avLst/>
          </a:prstGeom>
          <a:gradFill>
            <a:gsLst>
              <a:gs pos="0">
                <a:srgbClr val="F15A24"/>
              </a:gs>
              <a:gs pos="100000">
                <a:srgbClr val="F8A036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4" name="Round Same Side Corner Rectangle 3">
            <a:extLst>
              <a:ext uri="{FF2B5EF4-FFF2-40B4-BE49-F238E27FC236}">
                <a16:creationId xmlns:a16="http://schemas.microsoft.com/office/drawing/2014/main" id="{FA29A0C7-63A9-37AE-C36E-28D29DB1FC0C}"/>
              </a:ext>
            </a:extLst>
          </p:cNvPr>
          <p:cNvSpPr/>
          <p:nvPr userDrawn="1"/>
        </p:nvSpPr>
        <p:spPr>
          <a:xfrm>
            <a:off x="2124334" y="5228017"/>
            <a:ext cx="7712393" cy="8605898"/>
          </a:xfrm>
          <a:prstGeom prst="round2SameRect">
            <a:avLst>
              <a:gd name="adj1" fmla="val 7123"/>
              <a:gd name="adj2" fmla="val 0"/>
            </a:avLst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00BFA553-2EAA-7D5D-66A4-3CB0B3039A4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594247" y="7248019"/>
            <a:ext cx="6817382" cy="6226602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kumimoji="0" lang="en-US" sz="2600" b="0" i="0" u="none" strike="noStrike" cap="none" spc="0" normalizeH="0" baseline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6" name="Graphic 5" descr="Help with solid fill">
            <a:extLst>
              <a:ext uri="{FF2B5EF4-FFF2-40B4-BE49-F238E27FC236}">
                <a16:creationId xmlns:a16="http://schemas.microsoft.com/office/drawing/2014/main" id="{5BCC09F5-BEFD-455C-0F2F-F18D468EC78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94247" y="5468810"/>
            <a:ext cx="1427671" cy="1427671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A5EDB33-736C-0AA5-C7CD-BDFF535E7A9C}"/>
              </a:ext>
            </a:extLst>
          </p:cNvPr>
          <p:cNvSpPr/>
          <p:nvPr userDrawn="1"/>
        </p:nvSpPr>
        <p:spPr>
          <a:xfrm>
            <a:off x="11485756" y="5237573"/>
            <a:ext cx="11731083" cy="1080000"/>
          </a:xfrm>
          <a:prstGeom prst="round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9A29247D-C253-CBDD-13EE-F16B85217807}"/>
              </a:ext>
            </a:extLst>
          </p:cNvPr>
          <p:cNvSpPr/>
          <p:nvPr userDrawn="1"/>
        </p:nvSpPr>
        <p:spPr>
          <a:xfrm>
            <a:off x="11485756" y="6937152"/>
            <a:ext cx="11731083" cy="1080000"/>
          </a:xfrm>
          <a:prstGeom prst="round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640D50B7-0BFF-E456-7675-C96913EC6D02}"/>
              </a:ext>
            </a:extLst>
          </p:cNvPr>
          <p:cNvSpPr/>
          <p:nvPr userDrawn="1"/>
        </p:nvSpPr>
        <p:spPr>
          <a:xfrm>
            <a:off x="11485756" y="8615938"/>
            <a:ext cx="11731083" cy="1080000"/>
          </a:xfrm>
          <a:prstGeom prst="round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A4EB9AD0-97D9-EA55-1897-8E787ACA18AD}"/>
              </a:ext>
            </a:extLst>
          </p:cNvPr>
          <p:cNvSpPr/>
          <p:nvPr userDrawn="1"/>
        </p:nvSpPr>
        <p:spPr>
          <a:xfrm>
            <a:off x="11485756" y="10294724"/>
            <a:ext cx="11731083" cy="1080000"/>
          </a:xfrm>
          <a:prstGeom prst="round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1FE4A142-7345-2F27-77AC-6B8D7F3BB8F0}"/>
              </a:ext>
            </a:extLst>
          </p:cNvPr>
          <p:cNvSpPr/>
          <p:nvPr userDrawn="1"/>
        </p:nvSpPr>
        <p:spPr>
          <a:xfrm>
            <a:off x="11485756" y="11973510"/>
            <a:ext cx="11731083" cy="1080000"/>
          </a:xfrm>
          <a:prstGeom prst="round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24" name="Text Placeholder 5">
            <a:extLst>
              <a:ext uri="{FF2B5EF4-FFF2-40B4-BE49-F238E27FC236}">
                <a16:creationId xmlns:a16="http://schemas.microsoft.com/office/drawing/2014/main" id="{8ED258EB-0A79-0CC4-9AC5-E5BB65095D9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1936252" y="5570897"/>
            <a:ext cx="10801828" cy="468000"/>
          </a:xfrm>
        </p:spPr>
        <p:txBody>
          <a:bodyPr>
            <a:noAutofit/>
          </a:bodyPr>
          <a:lstStyle>
            <a:lvl1pPr marL="0" indent="0">
              <a:buNone/>
              <a:defRPr kumimoji="0" lang="en-US" sz="2600" b="0" i="0" u="none" strike="noStrike" cap="none" spc="0" normalizeH="0" baseline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D7D34A3F-BE3B-171A-71BC-2F827D2C4C8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1936252" y="7270476"/>
            <a:ext cx="10801828" cy="468000"/>
          </a:xfrm>
        </p:spPr>
        <p:txBody>
          <a:bodyPr>
            <a:noAutofit/>
          </a:bodyPr>
          <a:lstStyle>
            <a:lvl1pPr marL="0" indent="0">
              <a:buNone/>
              <a:defRPr kumimoji="0" lang="en-US" sz="2600" b="0" i="0" u="none" strike="noStrike" cap="none" spc="0" normalizeH="0" baseline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3421587F-10AC-7EBE-6901-E1BA33DF8AE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1936252" y="8949262"/>
            <a:ext cx="10801828" cy="468000"/>
          </a:xfrm>
        </p:spPr>
        <p:txBody>
          <a:bodyPr>
            <a:noAutofit/>
          </a:bodyPr>
          <a:lstStyle>
            <a:lvl1pPr marL="0" indent="0">
              <a:buNone/>
              <a:defRPr kumimoji="0" lang="en-US" sz="2600" b="0" i="0" u="none" strike="noStrike" cap="none" spc="0" normalizeH="0" baseline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B1FF3B0B-6113-DB9F-2F3C-96810CE9016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1936252" y="10628048"/>
            <a:ext cx="10801828" cy="468000"/>
          </a:xfrm>
        </p:spPr>
        <p:txBody>
          <a:bodyPr>
            <a:noAutofit/>
          </a:bodyPr>
          <a:lstStyle>
            <a:lvl1pPr marL="0" indent="0">
              <a:buNone/>
              <a:defRPr kumimoji="0" lang="en-US" sz="2600" b="0" i="0" u="none" strike="noStrike" cap="none" spc="0" normalizeH="0" baseline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5">
            <a:extLst>
              <a:ext uri="{FF2B5EF4-FFF2-40B4-BE49-F238E27FC236}">
                <a16:creationId xmlns:a16="http://schemas.microsoft.com/office/drawing/2014/main" id="{1B78CB5C-262B-068C-9251-A2C3C592CF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1936252" y="12306834"/>
            <a:ext cx="10801828" cy="468000"/>
          </a:xfrm>
        </p:spPr>
        <p:txBody>
          <a:bodyPr>
            <a:noAutofit/>
          </a:bodyPr>
          <a:lstStyle>
            <a:lvl1pPr marL="0" indent="0">
              <a:buNone/>
              <a:defRPr kumimoji="0" lang="en-US" sz="2600" b="0" i="0" u="none" strike="noStrike" cap="none" spc="0" normalizeH="0" baseline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BF6EF1-CFA9-A58C-D0E2-EFC77F0A65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334" y="-15464"/>
            <a:ext cx="3860800" cy="14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361529"/>
      </p:ext>
    </p:extLst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typ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G Slide-01.jpg" descr="BG Slide-01.jpg">
            <a:extLst>
              <a:ext uri="{FF2B5EF4-FFF2-40B4-BE49-F238E27FC236}">
                <a16:creationId xmlns:a16="http://schemas.microsoft.com/office/drawing/2014/main" id="{EB456242-AA88-DF45-9244-298FA0B8369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UNIVERSITAS BINA NUSANTARA">
            <a:extLst>
              <a:ext uri="{FF2B5EF4-FFF2-40B4-BE49-F238E27FC236}">
                <a16:creationId xmlns:a16="http://schemas.microsoft.com/office/drawing/2014/main" id="{1D553A28-04FA-E944-90CB-BDB2AEBEA300}"/>
              </a:ext>
            </a:extLst>
          </p:cNvPr>
          <p:cNvSpPr txBox="1"/>
          <p:nvPr userDrawn="1"/>
        </p:nvSpPr>
        <p:spPr>
          <a:xfrm>
            <a:off x="9823213" y="8366096"/>
            <a:ext cx="4727256" cy="3010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/>
          <a:p>
            <a:pPr algn="l" defTabSz="821531">
              <a:lnSpc>
                <a:spcPct val="80000"/>
              </a:lnSpc>
              <a:defRPr sz="36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"/>
              </a:defRPr>
            </a:pPr>
            <a:r>
              <a:rPr sz="2400" dirty="0"/>
              <a:t>UNIVERSITAS</a:t>
            </a:r>
            <a:r>
              <a:rPr sz="2400" b="1" dirty="0"/>
              <a:t> BINA NUSANTARA</a:t>
            </a:r>
          </a:p>
        </p:txBody>
      </p:sp>
      <p:sp>
        <p:nvSpPr>
          <p:cNvPr id="9" name="Rounded Rectangle">
            <a:extLst>
              <a:ext uri="{FF2B5EF4-FFF2-40B4-BE49-F238E27FC236}">
                <a16:creationId xmlns:a16="http://schemas.microsoft.com/office/drawing/2014/main" id="{A398922F-A33B-3C44-AAA1-709DF0A7FE30}"/>
              </a:ext>
            </a:extLst>
          </p:cNvPr>
          <p:cNvSpPr/>
          <p:nvPr userDrawn="1"/>
        </p:nvSpPr>
        <p:spPr>
          <a:xfrm>
            <a:off x="11684000" y="9025087"/>
            <a:ext cx="1016000" cy="88901"/>
          </a:xfrm>
          <a:prstGeom prst="roundRect">
            <a:avLst>
              <a:gd name="adj" fmla="val 50000"/>
            </a:avLst>
          </a:prstGeom>
          <a:solidFill>
            <a:srgbClr val="F087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13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1342" y="7438335"/>
            <a:ext cx="21971001" cy="864672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kumimoji="0" sz="5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rPr dirty="0"/>
              <a:t>Presentation </a:t>
            </a:r>
            <a:r>
              <a:rPr lang="en-US" dirty="0"/>
              <a:t>TITLE</a:t>
            </a:r>
            <a:endParaRPr dirty="0"/>
          </a:p>
        </p:txBody>
      </p:sp>
      <p:sp>
        <p:nvSpPr>
          <p:cNvPr id="18" name="Presentation Title">
            <a:extLst>
              <a:ext uri="{FF2B5EF4-FFF2-40B4-BE49-F238E27FC236}">
                <a16:creationId xmlns:a16="http://schemas.microsoft.com/office/drawing/2014/main" id="{15CBFADB-E6B3-9B4E-8320-314E3790EC2E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206496" y="3058757"/>
            <a:ext cx="21971004" cy="3746281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kumimoji="0" sz="12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lang="en-US" dirty="0"/>
              <a:t>THANK YOU message</a:t>
            </a:r>
            <a:endParaRPr dirty="0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9973D83C-1488-3E4C-B9DF-5608E0394C0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075574" y="9486762"/>
            <a:ext cx="6222535" cy="358278"/>
          </a:xfrm>
        </p:spPr>
        <p:txBody>
          <a:bodyPr>
            <a:normAutofit/>
          </a:bodyPr>
          <a:lstStyle>
            <a:lvl1pPr marL="0" indent="0" algn="ctr">
              <a:buNone/>
              <a:defRPr kumimoji="0" lang="en-US" sz="2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pPr lvl="0"/>
            <a:r>
              <a:rPr kumimoji="0" lang="en-US" sz="2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rPr>
              <a:t>MONTH YEAR</a:t>
            </a:r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4995F2D-6472-91D6-94D4-E6E20D96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66722" y="758208"/>
            <a:ext cx="2698754" cy="1143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209878"/>
      </p:ext>
    </p:extLst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typ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G Slide-01.jpg" descr="BG Slide-01.jpg">
            <a:extLst>
              <a:ext uri="{FF2B5EF4-FFF2-40B4-BE49-F238E27FC236}">
                <a16:creationId xmlns:a16="http://schemas.microsoft.com/office/drawing/2014/main" id="{EB456242-AA88-DF45-9244-298FA0B8369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Rectangle">
            <a:extLst>
              <a:ext uri="{FF2B5EF4-FFF2-40B4-BE49-F238E27FC236}">
                <a16:creationId xmlns:a16="http://schemas.microsoft.com/office/drawing/2014/main" id="{BE73ECD8-9761-904C-83FC-7C21B825FC86}"/>
              </a:ext>
            </a:extLst>
          </p:cNvPr>
          <p:cNvSpPr/>
          <p:nvPr userDrawn="1"/>
        </p:nvSpPr>
        <p:spPr>
          <a:xfrm>
            <a:off x="0" y="0"/>
            <a:ext cx="24384000" cy="13716000"/>
          </a:xfrm>
          <a:prstGeom prst="rect">
            <a:avLst/>
          </a:prstGeom>
          <a:gradFill>
            <a:gsLst>
              <a:gs pos="0">
                <a:srgbClr val="2670B8"/>
              </a:gs>
              <a:gs pos="100000">
                <a:srgbClr val="2258A7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9" name="Rounded Rectangle">
            <a:extLst>
              <a:ext uri="{FF2B5EF4-FFF2-40B4-BE49-F238E27FC236}">
                <a16:creationId xmlns:a16="http://schemas.microsoft.com/office/drawing/2014/main" id="{A398922F-A33B-3C44-AAA1-709DF0A7FE30}"/>
              </a:ext>
            </a:extLst>
          </p:cNvPr>
          <p:cNvSpPr/>
          <p:nvPr userDrawn="1"/>
        </p:nvSpPr>
        <p:spPr>
          <a:xfrm>
            <a:off x="11684000" y="9025087"/>
            <a:ext cx="1016000" cy="88901"/>
          </a:xfrm>
          <a:prstGeom prst="roundRect">
            <a:avLst>
              <a:gd name="adj" fmla="val 50000"/>
            </a:avLst>
          </a:prstGeom>
          <a:solidFill>
            <a:srgbClr val="F087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13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1342" y="7438335"/>
            <a:ext cx="21971001" cy="864672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kumimoji="0" sz="5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rPr dirty="0"/>
              <a:t>Presentation </a:t>
            </a:r>
            <a:r>
              <a:rPr lang="en-US" dirty="0"/>
              <a:t>TITLE</a:t>
            </a:r>
            <a:endParaRPr dirty="0"/>
          </a:p>
        </p:txBody>
      </p:sp>
      <p:sp>
        <p:nvSpPr>
          <p:cNvPr id="18" name="Presentation Title">
            <a:extLst>
              <a:ext uri="{FF2B5EF4-FFF2-40B4-BE49-F238E27FC236}">
                <a16:creationId xmlns:a16="http://schemas.microsoft.com/office/drawing/2014/main" id="{15CBFADB-E6B3-9B4E-8320-314E3790EC2E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206496" y="3058757"/>
            <a:ext cx="21971004" cy="3746281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kumimoji="0" sz="12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lang="en-US"/>
              <a:t>THANK YOU message</a:t>
            </a:r>
            <a:endParaRPr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9973D83C-1488-3E4C-B9DF-5608E0394C0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075574" y="9486762"/>
            <a:ext cx="6222535" cy="358278"/>
          </a:xfrm>
        </p:spPr>
        <p:txBody>
          <a:bodyPr>
            <a:normAutofit/>
          </a:bodyPr>
          <a:lstStyle>
            <a:lvl1pPr marL="0" indent="0" algn="ctr">
              <a:buNone/>
              <a:defRPr kumimoji="0" lang="en-US" sz="2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pPr lvl="0"/>
            <a:r>
              <a:rPr kumimoji="0" lang="en-US" sz="2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rPr>
              <a:t>MONTH YEAR</a:t>
            </a:r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53551FA-97E6-2245-9BD6-C384100F7F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66722" y="758208"/>
            <a:ext cx="2698754" cy="1143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941728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typ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BG Slide-01.jpg" descr="BG Slide-01.jpg">
            <a:extLst>
              <a:ext uri="{FF2B5EF4-FFF2-40B4-BE49-F238E27FC236}">
                <a16:creationId xmlns:a16="http://schemas.microsoft.com/office/drawing/2014/main" id="{2AB02847-5A77-D04F-9022-6161AA94A36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Rectangle">
            <a:extLst>
              <a:ext uri="{FF2B5EF4-FFF2-40B4-BE49-F238E27FC236}">
                <a16:creationId xmlns:a16="http://schemas.microsoft.com/office/drawing/2014/main" id="{F7BB76AE-A45C-1F43-9E7B-E96439A8D439}"/>
              </a:ext>
            </a:extLst>
          </p:cNvPr>
          <p:cNvSpPr/>
          <p:nvPr userDrawn="1"/>
        </p:nvSpPr>
        <p:spPr>
          <a:xfrm>
            <a:off x="0" y="0"/>
            <a:ext cx="24384000" cy="13716000"/>
          </a:xfrm>
          <a:prstGeom prst="rect">
            <a:avLst/>
          </a:prstGeom>
          <a:gradFill>
            <a:gsLst>
              <a:gs pos="0">
                <a:srgbClr val="2670B8"/>
              </a:gs>
              <a:gs pos="100000">
                <a:srgbClr val="2258A7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20" name="Rounded Rectangle">
            <a:extLst>
              <a:ext uri="{FF2B5EF4-FFF2-40B4-BE49-F238E27FC236}">
                <a16:creationId xmlns:a16="http://schemas.microsoft.com/office/drawing/2014/main" id="{2610CD5C-942F-BF48-875B-42FFCE146C9A}"/>
              </a:ext>
            </a:extLst>
          </p:cNvPr>
          <p:cNvSpPr/>
          <p:nvPr userDrawn="1"/>
        </p:nvSpPr>
        <p:spPr>
          <a:xfrm>
            <a:off x="11684000" y="10608557"/>
            <a:ext cx="1016000" cy="88901"/>
          </a:xfrm>
          <a:prstGeom prst="roundRect">
            <a:avLst>
              <a:gd name="adj" fmla="val 50000"/>
            </a:avLst>
          </a:prstGeom>
          <a:solidFill>
            <a:srgbClr val="F087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0" i="0"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9" name="Rounded Rectangle">
            <a:extLst>
              <a:ext uri="{FF2B5EF4-FFF2-40B4-BE49-F238E27FC236}">
                <a16:creationId xmlns:a16="http://schemas.microsoft.com/office/drawing/2014/main" id="{A398922F-A33B-3C44-AAA1-709DF0A7FE30}"/>
              </a:ext>
            </a:extLst>
          </p:cNvPr>
          <p:cNvSpPr/>
          <p:nvPr userDrawn="1"/>
        </p:nvSpPr>
        <p:spPr>
          <a:xfrm>
            <a:off x="11684000" y="10608557"/>
            <a:ext cx="1016000" cy="88901"/>
          </a:xfrm>
          <a:prstGeom prst="roundRect">
            <a:avLst>
              <a:gd name="adj" fmla="val 50000"/>
            </a:avLst>
          </a:prstGeom>
          <a:solidFill>
            <a:srgbClr val="F087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23" name="Body Level One…">
            <a:extLst>
              <a:ext uri="{FF2B5EF4-FFF2-40B4-BE49-F238E27FC236}">
                <a16:creationId xmlns:a16="http://schemas.microsoft.com/office/drawing/2014/main" id="{DC9E4D2B-1303-D647-ADF8-BD63A36C3CA0}"/>
              </a:ext>
            </a:extLst>
          </p:cNvPr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1342" y="7491448"/>
            <a:ext cx="21971001" cy="1905001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kumimoji="0" sz="5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rPr dirty="0"/>
              <a:t>Presentation Subtitle</a:t>
            </a:r>
          </a:p>
          <a:p>
            <a:pPr lvl="4"/>
            <a:endParaRPr dirty="0"/>
          </a:p>
        </p:txBody>
      </p:sp>
      <p:sp>
        <p:nvSpPr>
          <p:cNvPr id="24" name="Presentation Title">
            <a:extLst>
              <a:ext uri="{FF2B5EF4-FFF2-40B4-BE49-F238E27FC236}">
                <a16:creationId xmlns:a16="http://schemas.microsoft.com/office/drawing/2014/main" id="{1323A2FB-C06C-AA47-AA40-00FC9E490C61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206496" y="3311591"/>
            <a:ext cx="21971004" cy="3917819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kumimoji="0" sz="12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lang="en-US" dirty="0"/>
              <a:t>Presentation</a:t>
            </a:r>
            <a:r>
              <a:rPr dirty="0"/>
              <a:t> </a:t>
            </a:r>
            <a:r>
              <a:rPr lang="en-ID" dirty="0"/>
              <a:t>Title</a:t>
            </a:r>
            <a:endParaRPr dirty="0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23DCB9E1-9FF7-C612-AB16-FF670787830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058192" y="11538583"/>
            <a:ext cx="4212692" cy="745888"/>
          </a:xfrm>
        </p:spPr>
        <p:txBody>
          <a:bodyPr>
            <a:normAutofit/>
          </a:bodyPr>
          <a:lstStyle>
            <a:lvl1pPr marL="0" indent="0" algn="ctr">
              <a:buNone/>
              <a:defRPr kumimoji="0" lang="en-US" sz="2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pPr lvl="0"/>
            <a:r>
              <a:rPr lang="en-US" dirty="0"/>
              <a:t>Type your name</a:t>
            </a:r>
          </a:p>
        </p:txBody>
      </p:sp>
      <p:sp>
        <p:nvSpPr>
          <p:cNvPr id="3" name="UNIVERSITAS BINA NUSANTARA">
            <a:extLst>
              <a:ext uri="{FF2B5EF4-FFF2-40B4-BE49-F238E27FC236}">
                <a16:creationId xmlns:a16="http://schemas.microsoft.com/office/drawing/2014/main" id="{76287026-42FF-418F-A536-8F52F4949E8D}"/>
              </a:ext>
            </a:extLst>
          </p:cNvPr>
          <p:cNvSpPr txBox="1"/>
          <p:nvPr userDrawn="1"/>
        </p:nvSpPr>
        <p:spPr>
          <a:xfrm>
            <a:off x="10058192" y="11100823"/>
            <a:ext cx="4212692" cy="3512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/>
          <a:p>
            <a:pPr algn="l" defTabSz="821531">
              <a:lnSpc>
                <a:spcPct val="80000"/>
              </a:lnSpc>
              <a:defRPr sz="36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"/>
              </a:defRPr>
            </a:pPr>
            <a:r>
              <a:rPr lang="en-US" sz="2800" dirty="0"/>
              <a:t>SUBJECT MATTER EXPERT</a:t>
            </a:r>
            <a:endParaRPr sz="28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412E04-E7E5-6907-9DD0-CE975EF383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66722" y="758208"/>
            <a:ext cx="2698754" cy="1143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318571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Section typ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G Slide-01.jpg" descr="BG Slide-01.jpg">
            <a:extLst>
              <a:ext uri="{FF2B5EF4-FFF2-40B4-BE49-F238E27FC236}">
                <a16:creationId xmlns:a16="http://schemas.microsoft.com/office/drawing/2014/main" id="{4290823B-2698-F44F-82ED-3153CB051C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 algn="ctr">
              <a:defRPr kumimoji="0" sz="10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dirty="0"/>
              <a:t>Section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C493109-42AD-F678-F34A-9DA73287D1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66722" y="758208"/>
            <a:ext cx="2698754" cy="1143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2084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Section typ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G Slide-01.jpg" descr="BG Slide-01.jpg">
            <a:extLst>
              <a:ext uri="{FF2B5EF4-FFF2-40B4-BE49-F238E27FC236}">
                <a16:creationId xmlns:a16="http://schemas.microsoft.com/office/drawing/2014/main" id="{4290823B-2698-F44F-82ED-3153CB051C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Rectangle">
            <a:extLst>
              <a:ext uri="{FF2B5EF4-FFF2-40B4-BE49-F238E27FC236}">
                <a16:creationId xmlns:a16="http://schemas.microsoft.com/office/drawing/2014/main" id="{039E3D91-9575-7645-A4DA-1857555C3973}"/>
              </a:ext>
            </a:extLst>
          </p:cNvPr>
          <p:cNvSpPr/>
          <p:nvPr userDrawn="1"/>
        </p:nvSpPr>
        <p:spPr>
          <a:xfrm>
            <a:off x="0" y="0"/>
            <a:ext cx="24384000" cy="13716000"/>
          </a:xfrm>
          <a:prstGeom prst="rect">
            <a:avLst/>
          </a:prstGeom>
          <a:gradFill>
            <a:gsLst>
              <a:gs pos="0">
                <a:srgbClr val="F15A24"/>
              </a:gs>
              <a:gs pos="100000">
                <a:srgbClr val="F8A036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 algn="ctr">
              <a:defRPr kumimoji="0" sz="10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t>Section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9C614F1-89F8-B808-9DD9-229AAF4CE5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66722" y="758208"/>
            <a:ext cx="2698754" cy="1143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208626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Section typ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G Slide-01.jpg" descr="BG Slide-01.jpg">
            <a:extLst>
              <a:ext uri="{FF2B5EF4-FFF2-40B4-BE49-F238E27FC236}">
                <a16:creationId xmlns:a16="http://schemas.microsoft.com/office/drawing/2014/main" id="{4290823B-2698-F44F-82ED-3153CB051C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Rectangle">
            <a:extLst>
              <a:ext uri="{FF2B5EF4-FFF2-40B4-BE49-F238E27FC236}">
                <a16:creationId xmlns:a16="http://schemas.microsoft.com/office/drawing/2014/main" id="{9B58D5CA-1AEF-754B-9F74-AE29F8DD61D5}"/>
              </a:ext>
            </a:extLst>
          </p:cNvPr>
          <p:cNvSpPr/>
          <p:nvPr userDrawn="1"/>
        </p:nvSpPr>
        <p:spPr>
          <a:xfrm>
            <a:off x="-1" y="0"/>
            <a:ext cx="24384001" cy="13716000"/>
          </a:xfrm>
          <a:prstGeom prst="rect">
            <a:avLst/>
          </a:prstGeom>
          <a:gradFill>
            <a:gsLst>
              <a:gs pos="0">
                <a:srgbClr val="F89620"/>
              </a:gs>
              <a:gs pos="100000">
                <a:srgbClr val="FFB039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 algn="ctr">
              <a:defRPr kumimoji="0" sz="10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dirty="0"/>
              <a:t>Section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8174CAF-8FC8-EDAE-768D-30BF901438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66722" y="758208"/>
            <a:ext cx="2698754" cy="1143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905156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Section typ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G Slide-01.jpg" descr="BG Slide-01.jpg">
            <a:extLst>
              <a:ext uri="{FF2B5EF4-FFF2-40B4-BE49-F238E27FC236}">
                <a16:creationId xmlns:a16="http://schemas.microsoft.com/office/drawing/2014/main" id="{4290823B-2698-F44F-82ED-3153CB051C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Rectangle">
            <a:extLst>
              <a:ext uri="{FF2B5EF4-FFF2-40B4-BE49-F238E27FC236}">
                <a16:creationId xmlns:a16="http://schemas.microsoft.com/office/drawing/2014/main" id="{D74DB4AE-0419-BC41-9D4A-DC2FB6ABAE92}"/>
              </a:ext>
            </a:extLst>
          </p:cNvPr>
          <p:cNvSpPr/>
          <p:nvPr userDrawn="1"/>
        </p:nvSpPr>
        <p:spPr>
          <a:xfrm>
            <a:off x="0" y="0"/>
            <a:ext cx="24384000" cy="13716000"/>
          </a:xfrm>
          <a:prstGeom prst="rect">
            <a:avLst/>
          </a:prstGeom>
          <a:gradFill>
            <a:gsLst>
              <a:gs pos="0">
                <a:srgbClr val="2B7EC4"/>
              </a:gs>
              <a:gs pos="100000">
                <a:srgbClr val="57BFE8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 algn="ctr">
              <a:defRPr kumimoji="0" sz="10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dirty="0"/>
              <a:t>Section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E3F9842-C644-B204-B6FB-F1DB219470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66722" y="758208"/>
            <a:ext cx="2698754" cy="1143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882905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Section typ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G Slide-01.jpg" descr="BG Slide-01.jpg">
            <a:extLst>
              <a:ext uri="{FF2B5EF4-FFF2-40B4-BE49-F238E27FC236}">
                <a16:creationId xmlns:a16="http://schemas.microsoft.com/office/drawing/2014/main" id="{4290823B-2698-F44F-82ED-3153CB051C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Rectangle">
            <a:extLst>
              <a:ext uri="{FF2B5EF4-FFF2-40B4-BE49-F238E27FC236}">
                <a16:creationId xmlns:a16="http://schemas.microsoft.com/office/drawing/2014/main" id="{5C668086-F712-8640-8B8D-2424E50E003F}"/>
              </a:ext>
            </a:extLst>
          </p:cNvPr>
          <p:cNvSpPr/>
          <p:nvPr userDrawn="1"/>
        </p:nvSpPr>
        <p:spPr>
          <a:xfrm>
            <a:off x="0" y="0"/>
            <a:ext cx="24384000" cy="13716000"/>
          </a:xfrm>
          <a:prstGeom prst="rect">
            <a:avLst/>
          </a:prstGeom>
          <a:gradFill>
            <a:gsLst>
              <a:gs pos="0">
                <a:srgbClr val="2670B8"/>
              </a:gs>
              <a:gs pos="100000">
                <a:srgbClr val="2258A7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 algn="ctr">
              <a:defRPr kumimoji="0" sz="10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dirty="0"/>
              <a:t>Section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4F98E9C-690F-D5B2-6A0E-CA43C8C26A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66722" y="758208"/>
            <a:ext cx="2698754" cy="1143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302220"/>
      </p:ext>
    </p:extLst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Section typ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G Slide-01.jpg" descr="BG Slide-01.jpg">
            <a:extLst>
              <a:ext uri="{FF2B5EF4-FFF2-40B4-BE49-F238E27FC236}">
                <a16:creationId xmlns:a16="http://schemas.microsoft.com/office/drawing/2014/main" id="{4290823B-2698-F44F-82ED-3153CB051C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Rectangle">
            <a:extLst>
              <a:ext uri="{FF2B5EF4-FFF2-40B4-BE49-F238E27FC236}">
                <a16:creationId xmlns:a16="http://schemas.microsoft.com/office/drawing/2014/main" id="{B6B9E9EC-92F4-2943-BCEE-A17DD1A638A8}"/>
              </a:ext>
            </a:extLst>
          </p:cNvPr>
          <p:cNvSpPr/>
          <p:nvPr userDrawn="1"/>
        </p:nvSpPr>
        <p:spPr>
          <a:xfrm>
            <a:off x="-56844" y="-25400"/>
            <a:ext cx="24497688" cy="13766800"/>
          </a:xfrm>
          <a:prstGeom prst="rect">
            <a:avLst/>
          </a:prstGeom>
          <a:gradFill>
            <a:gsLst>
              <a:gs pos="0">
                <a:srgbClr val="315094"/>
              </a:gs>
              <a:gs pos="100000">
                <a:srgbClr val="293C6E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 algn="ctr">
              <a:defRPr kumimoji="0" sz="10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dirty="0"/>
              <a:t>Section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EEBA59A-5DC7-987B-985C-E7F05D80D3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66722" y="758208"/>
            <a:ext cx="2698754" cy="1143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683092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rPr dirty="0"/>
              <a:t>Slide Title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rPr dirty="0"/>
              <a:t>Slide bullet text</a:t>
            </a:r>
          </a:p>
          <a:p>
            <a:pPr lvl="1"/>
            <a:endParaRPr dirty="0"/>
          </a:p>
          <a:p>
            <a:pPr lvl="2"/>
            <a:endParaRPr dirty="0"/>
          </a:p>
          <a:p>
            <a:pPr lvl="3"/>
            <a:endParaRPr dirty="0"/>
          </a:p>
          <a:p>
            <a:pPr lvl="4"/>
            <a:endParaRPr dirty="0"/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89384" y="13076008"/>
            <a:ext cx="392736" cy="37959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>
                <a:solidFill>
                  <a:srgbClr val="000000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</a:lstStyle>
          <a:p>
            <a:fld id="{86CB4B4D-7CA3-9044-876B-883B54F8677D}" type="slidenum">
              <a:rPr lang="en-ID"/>
              <a:pPr/>
              <a:t>‹#›</a:t>
            </a:fld>
            <a:endParaRPr lang="en-ID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66" r:id="rId2"/>
    <p:sldLayoutId id="214748368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4" r:id="rId11"/>
    <p:sldLayoutId id="2147483667" r:id="rId12"/>
    <p:sldLayoutId id="2147483668" r:id="rId13"/>
    <p:sldLayoutId id="2147483685" r:id="rId14"/>
    <p:sldLayoutId id="2147483669" r:id="rId15"/>
    <p:sldLayoutId id="2147483683" r:id="rId16"/>
    <p:sldLayoutId id="2147483688" r:id="rId17"/>
    <p:sldLayoutId id="2147483670" r:id="rId18"/>
    <p:sldLayoutId id="2147483687" r:id="rId19"/>
    <p:sldLayoutId id="2147483671" r:id="rId20"/>
    <p:sldLayoutId id="2147483686" r:id="rId21"/>
    <p:sldLayoutId id="2147483680" r:id="rId22"/>
    <p:sldLayoutId id="2147483681" r:id="rId23"/>
  </p:sldLayoutIdLst>
  <p:transition spd="med"/>
  <p:txStyles>
    <p:titleStyle>
      <a:lvl1pPr marL="0" marR="0" indent="0" algn="l" defTabSz="2438338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Open Sans Extrabold" panose="020B0606030504020204" pitchFamily="34" charset="0"/>
          <a:ea typeface="Open Sans Extrabold" panose="020B0606030504020204" pitchFamily="34" charset="0"/>
          <a:cs typeface="Open Sans Extrabold" panose="020B0606030504020204" pitchFamily="34" charset="0"/>
          <a:sym typeface="Helvetica Neue"/>
        </a:defRPr>
      </a:lvl1pPr>
      <a:lvl2pPr marL="0" marR="0" indent="457200" algn="l" defTabSz="2438338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  <a:sym typeface="Helvetica Neue"/>
        </a:defRPr>
      </a:lvl1pPr>
      <a:lvl2pPr marL="1219200" marR="0" indent="-609600" algn="l" defTabSz="2438338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  <a:sym typeface="Helvetica Neue"/>
        </a:defRPr>
      </a:lvl2pPr>
      <a:lvl3pPr marL="1828800" marR="0" indent="-609600" algn="l" defTabSz="2438338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  <a:sym typeface="Helvetica Neue"/>
        </a:defRPr>
      </a:lvl3pPr>
      <a:lvl4pPr marL="2438400" marR="0" indent="-609600" algn="l" defTabSz="2438338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  <a:sym typeface="Helvetica Neue"/>
        </a:defRPr>
      </a:lvl4pPr>
      <a:lvl5pPr marL="3048000" marR="0" indent="-609600" algn="l" defTabSz="2438338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  <a:sym typeface="Helvetica Neue"/>
        </a:defRPr>
      </a:lvl5pPr>
      <a:lvl6pPr marL="3657600" marR="0" indent="-609600" algn="l" defTabSz="2438338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F9371B-F92F-AED8-457A-F4BAE6779B8C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1201342" y="8050247"/>
            <a:ext cx="21971001" cy="1905001"/>
          </a:xfrm>
        </p:spPr>
        <p:txBody>
          <a:bodyPr/>
          <a:lstStyle/>
          <a:p>
            <a:r>
              <a:rPr lang="en-US" cap="none" dirty="0"/>
              <a:t>Session 21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5C0E2BF-BBBC-BF27-4255-C5149D193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6496" y="3870390"/>
            <a:ext cx="21971004" cy="3917819"/>
          </a:xfrm>
        </p:spPr>
        <p:txBody>
          <a:bodyPr/>
          <a:lstStyle/>
          <a:p>
            <a:r>
              <a:rPr lang="en-US" cap="none" dirty="0"/>
              <a:t>NP-Completeness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9DA326-32BB-7EBF-F49C-D0308881B79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Henry Lucky, </a:t>
            </a:r>
            <a:r>
              <a:rPr lang="en-US" dirty="0" err="1"/>
              <a:t>S.Kom</a:t>
            </a:r>
            <a:r>
              <a:rPr lang="en-US" dirty="0"/>
              <a:t>. </a:t>
            </a:r>
            <a:r>
              <a:rPr lang="en-US" dirty="0" err="1"/>
              <a:t>M.Kom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07564589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7F50CC-3AB5-B568-5D53-5E6526D1D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NP-Completeness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473BDB-1C2B-52F1-52BE-A9848074774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NP Algorithms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75528F-CAC8-7604-1A70-C3A9E402D156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pPr marL="533400" indent="-533400">
              <a:lnSpc>
                <a:spcPct val="130000"/>
              </a:lnSpc>
              <a:buFontTx/>
              <a:buNone/>
            </a:pPr>
            <a:r>
              <a:rPr lang="en-US" altLang="en-US" sz="4400" b="1" dirty="0"/>
              <a:t>Nondeterministic algorithm</a:t>
            </a:r>
            <a:r>
              <a:rPr lang="en-US" altLang="en-US" sz="4400" dirty="0"/>
              <a:t> = two stage procedure:</a:t>
            </a:r>
          </a:p>
          <a:p>
            <a:pPr marL="533400" indent="-533400">
              <a:lnSpc>
                <a:spcPct val="130000"/>
              </a:lnSpc>
              <a:buFontTx/>
              <a:buAutoNum type="arabicParenR"/>
            </a:pPr>
            <a:r>
              <a:rPr lang="en-US" altLang="en-US" sz="4400" dirty="0"/>
              <a:t>Nondeterministic (“guessing”) stage: </a:t>
            </a:r>
          </a:p>
          <a:p>
            <a:pPr marL="914400" lvl="1" indent="-457200">
              <a:lnSpc>
                <a:spcPct val="130000"/>
              </a:lnSpc>
              <a:buFontTx/>
              <a:buNone/>
            </a:pPr>
            <a:r>
              <a:rPr lang="en-US" altLang="en-US" sz="4400" dirty="0"/>
              <a:t>	generate randomly an arbitrary string that can be thought of as a candidate solution (“certificate”)</a:t>
            </a:r>
          </a:p>
          <a:p>
            <a:pPr marL="533400" indent="-533400">
              <a:lnSpc>
                <a:spcPct val="130000"/>
              </a:lnSpc>
              <a:buFontTx/>
              <a:buAutoNum type="arabicParenR"/>
            </a:pPr>
            <a:r>
              <a:rPr lang="en-US" altLang="en-US" sz="4400" dirty="0"/>
              <a:t>Deterministic (“verification”) stage:</a:t>
            </a:r>
          </a:p>
          <a:p>
            <a:pPr marL="914400" lvl="1" indent="-457200">
              <a:lnSpc>
                <a:spcPct val="130000"/>
              </a:lnSpc>
              <a:buFontTx/>
              <a:buNone/>
            </a:pPr>
            <a:r>
              <a:rPr lang="en-US" altLang="en-US" sz="4400" dirty="0"/>
              <a:t>	take the certificate and the instance to the problem and returns YES if the certificate represents a solution</a:t>
            </a:r>
          </a:p>
          <a:p>
            <a:pPr marL="533400" indent="-533400">
              <a:lnSpc>
                <a:spcPct val="130000"/>
              </a:lnSpc>
              <a:buFontTx/>
              <a:buNone/>
            </a:pPr>
            <a:r>
              <a:rPr lang="en-US" altLang="en-US" sz="4400" b="1" dirty="0"/>
              <a:t>NP algorithms (Nondeterministic polynomial)</a:t>
            </a:r>
          </a:p>
          <a:p>
            <a:pPr marL="914400" lvl="1" indent="-457200">
              <a:lnSpc>
                <a:spcPct val="130000"/>
              </a:lnSpc>
              <a:buFontTx/>
              <a:buNone/>
            </a:pPr>
            <a:r>
              <a:rPr lang="en-US" altLang="en-US" sz="4400" dirty="0"/>
              <a:t>	verification stage is polynomial</a:t>
            </a:r>
          </a:p>
          <a:p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3733071793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6CC43A-933C-AF21-48B8-E6AFAB90D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NP-Completeness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C3C1BE-3257-245E-16ED-577FA93A7D9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NP Algorithms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103B99-7FBC-2C2A-FD5A-1DC57472C735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pPr>
              <a:lnSpc>
                <a:spcPct val="130000"/>
              </a:lnSpc>
            </a:pPr>
            <a:r>
              <a:rPr lang="en-US" altLang="en-US" sz="4400" b="1" dirty="0"/>
              <a:t>Class NP</a:t>
            </a:r>
            <a:r>
              <a:rPr lang="en-US" altLang="en-US" sz="4400" dirty="0"/>
              <a:t> consists of problems that could be solved by NP algorithms </a:t>
            </a:r>
          </a:p>
          <a:p>
            <a:pPr lvl="1">
              <a:lnSpc>
                <a:spcPct val="130000"/>
              </a:lnSpc>
            </a:pPr>
            <a:r>
              <a:rPr lang="en-US" altLang="en-US" sz="4400" dirty="0"/>
              <a:t>i.e., verifiable in polynomial time</a:t>
            </a:r>
          </a:p>
          <a:p>
            <a:pPr>
              <a:lnSpc>
                <a:spcPct val="130000"/>
              </a:lnSpc>
            </a:pPr>
            <a:r>
              <a:rPr lang="en-US" altLang="en-US" sz="4400" dirty="0">
                <a:solidFill>
                  <a:schemeClr val="accent4"/>
                </a:solidFill>
              </a:rPr>
              <a:t>Verifiable? </a:t>
            </a:r>
            <a:r>
              <a:rPr lang="en-US" altLang="en-US" sz="4400" dirty="0"/>
              <a:t>If we were given a “certificate” </a:t>
            </a:r>
            <a:r>
              <a:rPr lang="en-US" altLang="en-US" sz="4400" dirty="0">
                <a:solidFill>
                  <a:schemeClr val="accent4"/>
                </a:solidFill>
              </a:rPr>
              <a:t>(the solution to a problem and an instance of the problem)</a:t>
            </a:r>
            <a:r>
              <a:rPr lang="en-US" altLang="en-US" sz="4400" dirty="0"/>
              <a:t>, we could verify that the certificate is correct in polynomial time.</a:t>
            </a:r>
          </a:p>
          <a:p>
            <a:pPr>
              <a:lnSpc>
                <a:spcPct val="130000"/>
              </a:lnSpc>
            </a:pPr>
            <a:endParaRPr lang="en-US" altLang="en-US" sz="4400" dirty="0"/>
          </a:p>
          <a:p>
            <a:pPr>
              <a:lnSpc>
                <a:spcPct val="130000"/>
              </a:lnSpc>
            </a:pPr>
            <a:r>
              <a:rPr lang="en-US" altLang="en-US" sz="4400" i="1" u="sng" dirty="0">
                <a:solidFill>
                  <a:schemeClr val="accent4"/>
                </a:solidFill>
              </a:rPr>
              <a:t>Warning:</a:t>
            </a:r>
            <a:r>
              <a:rPr lang="en-US" altLang="en-US" sz="4400" i="1" dirty="0">
                <a:solidFill>
                  <a:schemeClr val="accent4"/>
                </a:solidFill>
              </a:rPr>
              <a:t> NP does </a:t>
            </a:r>
            <a:r>
              <a:rPr lang="en-US" altLang="en-US" sz="4400" b="1" i="1" dirty="0">
                <a:solidFill>
                  <a:schemeClr val="accent4"/>
                </a:solidFill>
              </a:rPr>
              <a:t>not</a:t>
            </a:r>
            <a:r>
              <a:rPr lang="en-US" altLang="en-US" sz="4400" i="1" dirty="0">
                <a:solidFill>
                  <a:schemeClr val="accent4"/>
                </a:solidFill>
              </a:rPr>
              <a:t> mean “non-polynomial”</a:t>
            </a:r>
          </a:p>
          <a:p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3102845335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6CC43A-933C-AF21-48B8-E6AFAB90D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NP-Completeness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C3C1BE-3257-245E-16ED-577FA93A7D9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NP Algorithms: Certificate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103B99-7FBC-2C2A-FD5A-1DC57472C735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30000"/>
              </a:lnSpc>
            </a:pPr>
            <a:r>
              <a:rPr lang="en-US" altLang="en-US" sz="4400" dirty="0"/>
              <a:t>Example of Certificate: </a:t>
            </a:r>
          </a:p>
          <a:p>
            <a:pPr lvl="1">
              <a:lnSpc>
                <a:spcPct val="130000"/>
              </a:lnSpc>
            </a:pPr>
            <a:r>
              <a:rPr lang="en-US" altLang="en-US" sz="4400" dirty="0"/>
              <a:t>For 0/1 Knapsack problem, we can cast it to a decision problem variant as </a:t>
            </a:r>
            <a:r>
              <a:rPr lang="en-US" altLang="en-US" sz="4400" dirty="0">
                <a:solidFill>
                  <a:schemeClr val="accent4"/>
                </a:solidFill>
              </a:rPr>
              <a:t>"Is it possible to fill the Knapsack to within k pound or less of its capacity?”. </a:t>
            </a:r>
            <a:r>
              <a:rPr lang="en-US" altLang="en-US" sz="4400" dirty="0"/>
              <a:t>Then, the certificate would be </a:t>
            </a:r>
            <a:r>
              <a:rPr lang="en-US" altLang="en-US" sz="4400" dirty="0">
                <a:solidFill>
                  <a:schemeClr val="accent4"/>
                </a:solidFill>
              </a:rPr>
              <a:t>the list of item weights </a:t>
            </a:r>
            <a:r>
              <a:rPr lang="en-US" altLang="en-US" sz="4400" dirty="0"/>
              <a:t>that adds up to some number less than or equal to capacity, but not less by more than k.</a:t>
            </a:r>
          </a:p>
          <a:p>
            <a:pPr lvl="1">
              <a:lnSpc>
                <a:spcPct val="130000"/>
              </a:lnSpc>
            </a:pPr>
            <a:r>
              <a:rPr lang="en-US" altLang="en-US" sz="4400" dirty="0"/>
              <a:t>For shortest path problem, we can cast it to a decision problem variant as </a:t>
            </a:r>
            <a:r>
              <a:rPr lang="en-US" altLang="en-US" sz="4400" dirty="0">
                <a:solidFill>
                  <a:schemeClr val="accent4"/>
                </a:solidFill>
              </a:rPr>
              <a:t>“</a:t>
            </a:r>
            <a:r>
              <a:rPr lang="en-US" altLang="en-US" sz="4400" dirty="0">
                <a:solidFill>
                  <a:schemeClr val="accent4"/>
                </a:solidFill>
                <a:latin typeface="Avenir" panose="02000503020000020003" pitchFamily="2" charset="0"/>
              </a:rPr>
              <a:t>Does a path exist from u to v consisting of at most k edges?”. </a:t>
            </a:r>
            <a:r>
              <a:rPr lang="en-US" altLang="en-US" sz="4400" dirty="0">
                <a:latin typeface="Avenir" panose="02000503020000020003" pitchFamily="2" charset="0"/>
              </a:rPr>
              <a:t>Then, the certificate would be </a:t>
            </a:r>
            <a:r>
              <a:rPr lang="en-US" altLang="en-US" sz="4400" dirty="0">
                <a:solidFill>
                  <a:schemeClr val="accent4"/>
                </a:solidFill>
                <a:latin typeface="Avenir" panose="02000503020000020003" pitchFamily="2" charset="0"/>
              </a:rPr>
              <a:t>the actual path </a:t>
            </a:r>
            <a:r>
              <a:rPr lang="en-US" altLang="en-US" sz="4400" dirty="0">
                <a:latin typeface="Avenir" panose="02000503020000020003" pitchFamily="2" charset="0"/>
              </a:rPr>
              <a:t>with at most k edges.</a:t>
            </a:r>
          </a:p>
          <a:p>
            <a:pPr>
              <a:lnSpc>
                <a:spcPct val="130000"/>
              </a:lnSpc>
            </a:pPr>
            <a:r>
              <a:rPr lang="en-US" altLang="en-US" sz="4400" dirty="0">
                <a:solidFill>
                  <a:schemeClr val="accent4"/>
                </a:solidFill>
                <a:latin typeface="Avenir" panose="02000503020000020003" pitchFamily="2" charset="0"/>
              </a:rPr>
              <a:t>The point is, certificate is used to easily verify that the answer to the decision problem is yes.</a:t>
            </a:r>
            <a:endParaRPr lang="en-US" altLang="en-US" sz="4400" dirty="0">
              <a:solidFill>
                <a:schemeClr val="accent4"/>
              </a:solidFill>
            </a:endParaRPr>
          </a:p>
          <a:p>
            <a:pPr>
              <a:lnSpc>
                <a:spcPct val="130000"/>
              </a:lnSpc>
            </a:pPr>
            <a:endParaRPr lang="en-US" altLang="en-US" sz="4400" dirty="0"/>
          </a:p>
          <a:p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4069019451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82F196-3034-8EDF-AEA1-FD89995F8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NP-Completeness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84F454-52B4-73EE-3E73-19D9D4B677D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 vs np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BE3B0C-6B3B-3615-A4B6-34A9866D2880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40000"/>
              </a:lnSpc>
            </a:pPr>
            <a:r>
              <a:rPr lang="en-US" altLang="en-US" sz="4400" dirty="0"/>
              <a:t>Any problem in P is also in NP: </a:t>
            </a:r>
          </a:p>
          <a:p>
            <a:pPr>
              <a:lnSpc>
                <a:spcPct val="140000"/>
              </a:lnSpc>
              <a:buFontTx/>
              <a:buNone/>
            </a:pPr>
            <a:r>
              <a:rPr lang="en-US" altLang="en-US" sz="4400" dirty="0"/>
              <a:t>				P </a:t>
            </a:r>
            <a:r>
              <a:rPr lang="en-US" altLang="en-US" sz="4400" dirty="0">
                <a:sym typeface="Symbol" pitchFamily="2" charset="2"/>
              </a:rPr>
              <a:t> NP</a:t>
            </a:r>
          </a:p>
          <a:p>
            <a:pPr>
              <a:lnSpc>
                <a:spcPct val="140000"/>
              </a:lnSpc>
            </a:pPr>
            <a:r>
              <a:rPr lang="en-US" altLang="en-US" sz="4400" dirty="0"/>
              <a:t>The big (and </a:t>
            </a:r>
            <a:r>
              <a:rPr lang="en-US" altLang="en-US" sz="4400" b="1" dirty="0"/>
              <a:t>open question</a:t>
            </a:r>
            <a:r>
              <a:rPr lang="en-US" altLang="en-US" sz="4400" dirty="0"/>
              <a:t>) is whether NP </a:t>
            </a:r>
            <a:r>
              <a:rPr lang="en-US" altLang="en-US" sz="4400" dirty="0">
                <a:sym typeface="Symbol" pitchFamily="2" charset="2"/>
              </a:rPr>
              <a:t> P</a:t>
            </a:r>
            <a:r>
              <a:rPr lang="en-US" altLang="en-US" sz="4400" dirty="0"/>
              <a:t> or P = NP</a:t>
            </a:r>
          </a:p>
          <a:p>
            <a:pPr lvl="1">
              <a:lnSpc>
                <a:spcPct val="140000"/>
              </a:lnSpc>
            </a:pPr>
            <a:r>
              <a:rPr lang="en-US" altLang="en-US" sz="4400" dirty="0"/>
              <a:t>i.e., if it is always easy to check a solution, should it also be easy to find a solution?</a:t>
            </a:r>
          </a:p>
          <a:p>
            <a:pPr>
              <a:lnSpc>
                <a:spcPct val="140000"/>
              </a:lnSpc>
            </a:pPr>
            <a:r>
              <a:rPr lang="en-US" altLang="en-US" sz="4400" dirty="0"/>
              <a:t>Most computer scientists believe that this is false but we do not have a proof</a:t>
            </a:r>
          </a:p>
          <a:p>
            <a:pPr>
              <a:lnSpc>
                <a:spcPct val="140000"/>
              </a:lnSpc>
            </a:pPr>
            <a:r>
              <a:rPr lang="en-US" altLang="en-US" sz="4400" dirty="0">
                <a:solidFill>
                  <a:schemeClr val="accent4"/>
                </a:solidFill>
                <a:latin typeface="Avenir Medium" panose="02000503020000020003" pitchFamily="2" charset="0"/>
              </a:rPr>
              <a:t>As a matter of fact, this so-called P vs NP problem has been one of the deepest, most perplexing open research problems in theoretical computer science since it was first posed in 1971!</a:t>
            </a:r>
          </a:p>
          <a:p>
            <a:pPr>
              <a:lnSpc>
                <a:spcPct val="140000"/>
              </a:lnSpc>
            </a:pPr>
            <a:endParaRPr lang="en-US" altLang="en-US" sz="4400" dirty="0"/>
          </a:p>
          <a:p>
            <a:pPr>
              <a:lnSpc>
                <a:spcPct val="140000"/>
              </a:lnSpc>
            </a:pPr>
            <a:endParaRPr lang="en-US" altLang="en-US" sz="4400" dirty="0"/>
          </a:p>
          <a:p>
            <a:endParaRPr lang="en-US" sz="4400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D65131C-A2B6-9B09-F847-24B4D911CB01}"/>
              </a:ext>
            </a:extLst>
          </p:cNvPr>
          <p:cNvGrpSpPr/>
          <p:nvPr/>
        </p:nvGrpSpPr>
        <p:grpSpPr>
          <a:xfrm>
            <a:off x="16882946" y="3284951"/>
            <a:ext cx="5007111" cy="3604517"/>
            <a:chOff x="5913438" y="1247775"/>
            <a:chExt cx="2108200" cy="1517650"/>
          </a:xfrm>
        </p:grpSpPr>
        <p:sp>
          <p:nvSpPr>
            <p:cNvPr id="6" name="Freeform 4">
              <a:extLst>
                <a:ext uri="{FF2B5EF4-FFF2-40B4-BE49-F238E27FC236}">
                  <a16:creationId xmlns:a16="http://schemas.microsoft.com/office/drawing/2014/main" id="{272CC863-F15F-40CB-B780-51C34AF3F04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13438" y="1247775"/>
              <a:ext cx="2108200" cy="1517650"/>
            </a:xfrm>
            <a:custGeom>
              <a:avLst/>
              <a:gdLst>
                <a:gd name="T0" fmla="*/ 451 w 1328"/>
                <a:gd name="T1" fmla="*/ 16 h 956"/>
                <a:gd name="T2" fmla="*/ 345 w 1328"/>
                <a:gd name="T3" fmla="*/ 30 h 956"/>
                <a:gd name="T4" fmla="*/ 288 w 1328"/>
                <a:gd name="T5" fmla="*/ 44 h 956"/>
                <a:gd name="T6" fmla="*/ 206 w 1328"/>
                <a:gd name="T7" fmla="*/ 92 h 956"/>
                <a:gd name="T8" fmla="*/ 144 w 1328"/>
                <a:gd name="T9" fmla="*/ 198 h 956"/>
                <a:gd name="T10" fmla="*/ 129 w 1328"/>
                <a:gd name="T11" fmla="*/ 275 h 956"/>
                <a:gd name="T12" fmla="*/ 86 w 1328"/>
                <a:gd name="T13" fmla="*/ 323 h 956"/>
                <a:gd name="T14" fmla="*/ 19 w 1328"/>
                <a:gd name="T15" fmla="*/ 409 h 956"/>
                <a:gd name="T16" fmla="*/ 0 w 1328"/>
                <a:gd name="T17" fmla="*/ 476 h 956"/>
                <a:gd name="T18" fmla="*/ 33 w 1328"/>
                <a:gd name="T19" fmla="*/ 587 h 956"/>
                <a:gd name="T20" fmla="*/ 86 w 1328"/>
                <a:gd name="T21" fmla="*/ 630 h 956"/>
                <a:gd name="T22" fmla="*/ 110 w 1328"/>
                <a:gd name="T23" fmla="*/ 664 h 956"/>
                <a:gd name="T24" fmla="*/ 235 w 1328"/>
                <a:gd name="T25" fmla="*/ 740 h 956"/>
                <a:gd name="T26" fmla="*/ 374 w 1328"/>
                <a:gd name="T27" fmla="*/ 788 h 956"/>
                <a:gd name="T28" fmla="*/ 432 w 1328"/>
                <a:gd name="T29" fmla="*/ 808 h 956"/>
                <a:gd name="T30" fmla="*/ 465 w 1328"/>
                <a:gd name="T31" fmla="*/ 817 h 956"/>
                <a:gd name="T32" fmla="*/ 557 w 1328"/>
                <a:gd name="T33" fmla="*/ 856 h 956"/>
                <a:gd name="T34" fmla="*/ 600 w 1328"/>
                <a:gd name="T35" fmla="*/ 870 h 956"/>
                <a:gd name="T36" fmla="*/ 696 w 1328"/>
                <a:gd name="T37" fmla="*/ 889 h 956"/>
                <a:gd name="T38" fmla="*/ 787 w 1328"/>
                <a:gd name="T39" fmla="*/ 913 h 956"/>
                <a:gd name="T40" fmla="*/ 845 w 1328"/>
                <a:gd name="T41" fmla="*/ 937 h 956"/>
                <a:gd name="T42" fmla="*/ 888 w 1328"/>
                <a:gd name="T43" fmla="*/ 956 h 956"/>
                <a:gd name="T44" fmla="*/ 1041 w 1328"/>
                <a:gd name="T45" fmla="*/ 937 h 956"/>
                <a:gd name="T46" fmla="*/ 1113 w 1328"/>
                <a:gd name="T47" fmla="*/ 904 h 956"/>
                <a:gd name="T48" fmla="*/ 1185 w 1328"/>
                <a:gd name="T49" fmla="*/ 856 h 956"/>
                <a:gd name="T50" fmla="*/ 1243 w 1328"/>
                <a:gd name="T51" fmla="*/ 764 h 956"/>
                <a:gd name="T52" fmla="*/ 1277 w 1328"/>
                <a:gd name="T53" fmla="*/ 702 h 956"/>
                <a:gd name="T54" fmla="*/ 1291 w 1328"/>
                <a:gd name="T55" fmla="*/ 664 h 956"/>
                <a:gd name="T56" fmla="*/ 1310 w 1328"/>
                <a:gd name="T57" fmla="*/ 592 h 956"/>
                <a:gd name="T58" fmla="*/ 1214 w 1328"/>
                <a:gd name="T59" fmla="*/ 260 h 956"/>
                <a:gd name="T60" fmla="*/ 1142 w 1328"/>
                <a:gd name="T61" fmla="*/ 198 h 956"/>
                <a:gd name="T62" fmla="*/ 1094 w 1328"/>
                <a:gd name="T63" fmla="*/ 150 h 956"/>
                <a:gd name="T64" fmla="*/ 1032 w 1328"/>
                <a:gd name="T65" fmla="*/ 102 h 956"/>
                <a:gd name="T66" fmla="*/ 883 w 1328"/>
                <a:gd name="T67" fmla="*/ 40 h 956"/>
                <a:gd name="T68" fmla="*/ 691 w 1328"/>
                <a:gd name="T69" fmla="*/ 25 h 956"/>
                <a:gd name="T70" fmla="*/ 451 w 1328"/>
                <a:gd name="T71" fmla="*/ 16 h 9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328" h="956">
                  <a:moveTo>
                    <a:pt x="451" y="16"/>
                  </a:moveTo>
                  <a:cubicBezTo>
                    <a:pt x="400" y="19"/>
                    <a:pt x="386" y="20"/>
                    <a:pt x="345" y="30"/>
                  </a:cubicBezTo>
                  <a:cubicBezTo>
                    <a:pt x="326" y="35"/>
                    <a:pt x="288" y="44"/>
                    <a:pt x="288" y="44"/>
                  </a:cubicBezTo>
                  <a:cubicBezTo>
                    <a:pt x="261" y="61"/>
                    <a:pt x="235" y="78"/>
                    <a:pt x="206" y="92"/>
                  </a:cubicBezTo>
                  <a:cubicBezTo>
                    <a:pt x="175" y="125"/>
                    <a:pt x="160" y="156"/>
                    <a:pt x="144" y="198"/>
                  </a:cubicBezTo>
                  <a:cubicBezTo>
                    <a:pt x="141" y="222"/>
                    <a:pt x="140" y="252"/>
                    <a:pt x="129" y="275"/>
                  </a:cubicBezTo>
                  <a:cubicBezTo>
                    <a:pt x="119" y="296"/>
                    <a:pt x="103" y="308"/>
                    <a:pt x="86" y="323"/>
                  </a:cubicBezTo>
                  <a:cubicBezTo>
                    <a:pt x="59" y="346"/>
                    <a:pt x="35" y="378"/>
                    <a:pt x="19" y="409"/>
                  </a:cubicBezTo>
                  <a:cubicBezTo>
                    <a:pt x="14" y="432"/>
                    <a:pt x="6" y="453"/>
                    <a:pt x="0" y="476"/>
                  </a:cubicBezTo>
                  <a:cubicBezTo>
                    <a:pt x="3" y="513"/>
                    <a:pt x="7" y="557"/>
                    <a:pt x="33" y="587"/>
                  </a:cubicBezTo>
                  <a:cubicBezTo>
                    <a:pt x="50" y="607"/>
                    <a:pt x="69" y="613"/>
                    <a:pt x="86" y="630"/>
                  </a:cubicBezTo>
                  <a:cubicBezTo>
                    <a:pt x="96" y="640"/>
                    <a:pt x="100" y="655"/>
                    <a:pt x="110" y="664"/>
                  </a:cubicBezTo>
                  <a:cubicBezTo>
                    <a:pt x="143" y="694"/>
                    <a:pt x="193" y="728"/>
                    <a:pt x="235" y="740"/>
                  </a:cubicBezTo>
                  <a:cubicBezTo>
                    <a:pt x="262" y="759"/>
                    <a:pt x="341" y="784"/>
                    <a:pt x="374" y="788"/>
                  </a:cubicBezTo>
                  <a:cubicBezTo>
                    <a:pt x="393" y="795"/>
                    <a:pt x="413" y="803"/>
                    <a:pt x="432" y="808"/>
                  </a:cubicBezTo>
                  <a:cubicBezTo>
                    <a:pt x="443" y="811"/>
                    <a:pt x="465" y="817"/>
                    <a:pt x="465" y="817"/>
                  </a:cubicBezTo>
                  <a:cubicBezTo>
                    <a:pt x="487" y="832"/>
                    <a:pt x="531" y="850"/>
                    <a:pt x="557" y="856"/>
                  </a:cubicBezTo>
                  <a:cubicBezTo>
                    <a:pt x="575" y="867"/>
                    <a:pt x="579" y="877"/>
                    <a:pt x="600" y="870"/>
                  </a:cubicBezTo>
                  <a:cubicBezTo>
                    <a:pt x="633" y="881"/>
                    <a:pt x="661" y="885"/>
                    <a:pt x="696" y="889"/>
                  </a:cubicBezTo>
                  <a:cubicBezTo>
                    <a:pt x="724" y="896"/>
                    <a:pt x="762" y="900"/>
                    <a:pt x="787" y="913"/>
                  </a:cubicBezTo>
                  <a:cubicBezTo>
                    <a:pt x="831" y="935"/>
                    <a:pt x="811" y="929"/>
                    <a:pt x="845" y="937"/>
                  </a:cubicBezTo>
                  <a:cubicBezTo>
                    <a:pt x="860" y="947"/>
                    <a:pt x="871" y="951"/>
                    <a:pt x="888" y="956"/>
                  </a:cubicBezTo>
                  <a:cubicBezTo>
                    <a:pt x="959" y="953"/>
                    <a:pt x="980" y="951"/>
                    <a:pt x="1041" y="937"/>
                  </a:cubicBezTo>
                  <a:cubicBezTo>
                    <a:pt x="1059" y="920"/>
                    <a:pt x="1088" y="909"/>
                    <a:pt x="1113" y="904"/>
                  </a:cubicBezTo>
                  <a:cubicBezTo>
                    <a:pt x="1137" y="888"/>
                    <a:pt x="1158" y="869"/>
                    <a:pt x="1185" y="856"/>
                  </a:cubicBezTo>
                  <a:cubicBezTo>
                    <a:pt x="1202" y="823"/>
                    <a:pt x="1222" y="794"/>
                    <a:pt x="1243" y="764"/>
                  </a:cubicBezTo>
                  <a:cubicBezTo>
                    <a:pt x="1256" y="745"/>
                    <a:pt x="1277" y="702"/>
                    <a:pt x="1277" y="702"/>
                  </a:cubicBezTo>
                  <a:cubicBezTo>
                    <a:pt x="1287" y="643"/>
                    <a:pt x="1273" y="705"/>
                    <a:pt x="1291" y="664"/>
                  </a:cubicBezTo>
                  <a:cubicBezTo>
                    <a:pt x="1300" y="642"/>
                    <a:pt x="1303" y="615"/>
                    <a:pt x="1310" y="592"/>
                  </a:cubicBezTo>
                  <a:cubicBezTo>
                    <a:pt x="1328" y="472"/>
                    <a:pt x="1293" y="352"/>
                    <a:pt x="1214" y="260"/>
                  </a:cubicBezTo>
                  <a:cubicBezTo>
                    <a:pt x="1193" y="236"/>
                    <a:pt x="1164" y="220"/>
                    <a:pt x="1142" y="198"/>
                  </a:cubicBezTo>
                  <a:cubicBezTo>
                    <a:pt x="1125" y="181"/>
                    <a:pt x="1115" y="164"/>
                    <a:pt x="1094" y="150"/>
                  </a:cubicBezTo>
                  <a:cubicBezTo>
                    <a:pt x="1087" y="130"/>
                    <a:pt x="1053" y="110"/>
                    <a:pt x="1032" y="102"/>
                  </a:cubicBezTo>
                  <a:cubicBezTo>
                    <a:pt x="988" y="69"/>
                    <a:pt x="937" y="49"/>
                    <a:pt x="883" y="40"/>
                  </a:cubicBezTo>
                  <a:cubicBezTo>
                    <a:pt x="828" y="20"/>
                    <a:pt x="737" y="27"/>
                    <a:pt x="691" y="25"/>
                  </a:cubicBezTo>
                  <a:cubicBezTo>
                    <a:pt x="615" y="15"/>
                    <a:pt x="526" y="0"/>
                    <a:pt x="451" y="16"/>
                  </a:cubicBezTo>
                  <a:close/>
                </a:path>
              </a:pathLst>
            </a:custGeom>
            <a:solidFill>
              <a:srgbClr val="BBE0E3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7" name="Freeform 5">
              <a:extLst>
                <a:ext uri="{FF2B5EF4-FFF2-40B4-BE49-F238E27FC236}">
                  <a16:creationId xmlns:a16="http://schemas.microsoft.com/office/drawing/2014/main" id="{33282170-C4E6-E911-01DA-1E16E34A5E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27763" y="1387475"/>
              <a:ext cx="755650" cy="682625"/>
            </a:xfrm>
            <a:custGeom>
              <a:avLst/>
              <a:gdLst>
                <a:gd name="T0" fmla="*/ 120 w 476"/>
                <a:gd name="T1" fmla="*/ 27 h 430"/>
                <a:gd name="T2" fmla="*/ 62 w 476"/>
                <a:gd name="T3" fmla="*/ 75 h 430"/>
                <a:gd name="T4" fmla="*/ 14 w 476"/>
                <a:gd name="T5" fmla="*/ 147 h 430"/>
                <a:gd name="T6" fmla="*/ 0 w 476"/>
                <a:gd name="T7" fmla="*/ 204 h 430"/>
                <a:gd name="T8" fmla="*/ 5 w 476"/>
                <a:gd name="T9" fmla="*/ 267 h 430"/>
                <a:gd name="T10" fmla="*/ 29 w 476"/>
                <a:gd name="T11" fmla="*/ 315 h 430"/>
                <a:gd name="T12" fmla="*/ 125 w 476"/>
                <a:gd name="T13" fmla="*/ 430 h 430"/>
                <a:gd name="T14" fmla="*/ 178 w 476"/>
                <a:gd name="T15" fmla="*/ 420 h 430"/>
                <a:gd name="T16" fmla="*/ 235 w 476"/>
                <a:gd name="T17" fmla="*/ 377 h 430"/>
                <a:gd name="T18" fmla="*/ 269 w 476"/>
                <a:gd name="T19" fmla="*/ 339 h 430"/>
                <a:gd name="T20" fmla="*/ 312 w 476"/>
                <a:gd name="T21" fmla="*/ 267 h 430"/>
                <a:gd name="T22" fmla="*/ 437 w 476"/>
                <a:gd name="T23" fmla="*/ 224 h 430"/>
                <a:gd name="T24" fmla="*/ 475 w 476"/>
                <a:gd name="T25" fmla="*/ 176 h 430"/>
                <a:gd name="T26" fmla="*/ 470 w 476"/>
                <a:gd name="T27" fmla="*/ 123 h 430"/>
                <a:gd name="T28" fmla="*/ 456 w 476"/>
                <a:gd name="T29" fmla="*/ 118 h 430"/>
                <a:gd name="T30" fmla="*/ 389 w 476"/>
                <a:gd name="T31" fmla="*/ 70 h 430"/>
                <a:gd name="T32" fmla="*/ 274 w 476"/>
                <a:gd name="T33" fmla="*/ 22 h 430"/>
                <a:gd name="T34" fmla="*/ 182 w 476"/>
                <a:gd name="T35" fmla="*/ 12 h 430"/>
                <a:gd name="T36" fmla="*/ 120 w 476"/>
                <a:gd name="T37" fmla="*/ 36 h 430"/>
                <a:gd name="T38" fmla="*/ 120 w 476"/>
                <a:gd name="T39" fmla="*/ 27 h 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76" h="430">
                  <a:moveTo>
                    <a:pt x="120" y="27"/>
                  </a:moveTo>
                  <a:cubicBezTo>
                    <a:pt x="103" y="44"/>
                    <a:pt x="83" y="61"/>
                    <a:pt x="62" y="75"/>
                  </a:cubicBezTo>
                  <a:cubicBezTo>
                    <a:pt x="45" y="99"/>
                    <a:pt x="28" y="121"/>
                    <a:pt x="14" y="147"/>
                  </a:cubicBezTo>
                  <a:cubicBezTo>
                    <a:pt x="10" y="166"/>
                    <a:pt x="4" y="185"/>
                    <a:pt x="0" y="204"/>
                  </a:cubicBezTo>
                  <a:cubicBezTo>
                    <a:pt x="2" y="225"/>
                    <a:pt x="1" y="246"/>
                    <a:pt x="5" y="267"/>
                  </a:cubicBezTo>
                  <a:cubicBezTo>
                    <a:pt x="8" y="283"/>
                    <a:pt x="21" y="301"/>
                    <a:pt x="29" y="315"/>
                  </a:cubicBezTo>
                  <a:cubicBezTo>
                    <a:pt x="55" y="362"/>
                    <a:pt x="76" y="404"/>
                    <a:pt x="125" y="430"/>
                  </a:cubicBezTo>
                  <a:cubicBezTo>
                    <a:pt x="128" y="430"/>
                    <a:pt x="168" y="427"/>
                    <a:pt x="178" y="420"/>
                  </a:cubicBezTo>
                  <a:cubicBezTo>
                    <a:pt x="199" y="406"/>
                    <a:pt x="211" y="386"/>
                    <a:pt x="235" y="377"/>
                  </a:cubicBezTo>
                  <a:cubicBezTo>
                    <a:pt x="242" y="358"/>
                    <a:pt x="252" y="349"/>
                    <a:pt x="269" y="339"/>
                  </a:cubicBezTo>
                  <a:cubicBezTo>
                    <a:pt x="275" y="309"/>
                    <a:pt x="280" y="278"/>
                    <a:pt x="312" y="267"/>
                  </a:cubicBezTo>
                  <a:cubicBezTo>
                    <a:pt x="345" y="232"/>
                    <a:pt x="391" y="228"/>
                    <a:pt x="437" y="224"/>
                  </a:cubicBezTo>
                  <a:cubicBezTo>
                    <a:pt x="456" y="211"/>
                    <a:pt x="465" y="197"/>
                    <a:pt x="475" y="176"/>
                  </a:cubicBezTo>
                  <a:cubicBezTo>
                    <a:pt x="473" y="158"/>
                    <a:pt x="476" y="140"/>
                    <a:pt x="470" y="123"/>
                  </a:cubicBezTo>
                  <a:cubicBezTo>
                    <a:pt x="468" y="118"/>
                    <a:pt x="460" y="121"/>
                    <a:pt x="456" y="118"/>
                  </a:cubicBezTo>
                  <a:cubicBezTo>
                    <a:pt x="432" y="98"/>
                    <a:pt x="422" y="79"/>
                    <a:pt x="389" y="70"/>
                  </a:cubicBezTo>
                  <a:cubicBezTo>
                    <a:pt x="352" y="43"/>
                    <a:pt x="318" y="31"/>
                    <a:pt x="274" y="22"/>
                  </a:cubicBezTo>
                  <a:cubicBezTo>
                    <a:pt x="241" y="0"/>
                    <a:pt x="231" y="9"/>
                    <a:pt x="182" y="12"/>
                  </a:cubicBezTo>
                  <a:cubicBezTo>
                    <a:pt x="169" y="17"/>
                    <a:pt x="132" y="40"/>
                    <a:pt x="120" y="36"/>
                  </a:cubicBezTo>
                  <a:cubicBezTo>
                    <a:pt x="117" y="35"/>
                    <a:pt x="120" y="30"/>
                    <a:pt x="120" y="27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8" name="Text Box 6">
              <a:extLst>
                <a:ext uri="{FF2B5EF4-FFF2-40B4-BE49-F238E27FC236}">
                  <a16:creationId xmlns:a16="http://schemas.microsoft.com/office/drawing/2014/main" id="{9C0CAB4A-9201-1380-7755-75CE52AA537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48413" y="1519238"/>
              <a:ext cx="236361" cy="3239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 defTabSz="914400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4400" kern="1200" dirty="0">
                  <a:solidFill>
                    <a:srgbClr val="000000"/>
                  </a:solidFill>
                  <a:latin typeface="Arial" panose="020B0604020202020204" pitchFamily="34" charset="0"/>
                </a:rPr>
                <a:t>P</a:t>
              </a:r>
            </a:p>
          </p:txBody>
        </p:sp>
        <p:sp>
          <p:nvSpPr>
            <p:cNvPr id="9" name="Text Box 7">
              <a:extLst>
                <a:ext uri="{FF2B5EF4-FFF2-40B4-BE49-F238E27FC236}">
                  <a16:creationId xmlns:a16="http://schemas.microsoft.com/office/drawing/2014/main" id="{DD765DBB-30C4-A177-DEC7-05AB7EF7D4B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88238" y="2046288"/>
              <a:ext cx="407793" cy="3239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 defTabSz="914400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4400" kern="1200">
                  <a:solidFill>
                    <a:srgbClr val="000000"/>
                  </a:solidFill>
                  <a:latin typeface="Arial" panose="020B0604020202020204" pitchFamily="34" charset="0"/>
                </a:rPr>
                <a:t>NP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78872989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B1495A-917B-AC6F-C61D-6BD2676395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NP-Completeness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C51BE3-F3AE-4A29-923B-647DCB70B87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 vs np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996E33-AAF1-DFB6-2BFD-5D816307D754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167378" y="3691714"/>
            <a:ext cx="9093200" cy="8957486"/>
          </a:xfrm>
        </p:spPr>
        <p:txBody>
          <a:bodyPr>
            <a:noAutofit/>
          </a:bodyPr>
          <a:lstStyle/>
          <a:p>
            <a:pPr algn="just"/>
            <a:r>
              <a:rPr lang="en-US" altLang="en-US" sz="4400" dirty="0">
                <a:latin typeface="Avenir" panose="02000503020000020003" pitchFamily="2" charset="0"/>
              </a:rPr>
              <a:t>P vs NP problem is one of the seven well-known complex mathematical problems selected by the Clay Mathematics Institute in 2000, called </a:t>
            </a:r>
            <a:r>
              <a:rPr lang="en-US" altLang="en-US" sz="4400" dirty="0">
                <a:solidFill>
                  <a:schemeClr val="accent4"/>
                </a:solidFill>
                <a:latin typeface="Avenir" panose="02000503020000020003" pitchFamily="2" charset="0"/>
              </a:rPr>
              <a:t>the Millennium Prize Problems</a:t>
            </a:r>
          </a:p>
          <a:p>
            <a:pPr algn="just"/>
            <a:r>
              <a:rPr lang="en-US" altLang="en-US" sz="4400" dirty="0">
                <a:latin typeface="Avenir" panose="02000503020000020003" pitchFamily="2" charset="0"/>
              </a:rPr>
              <a:t>The Clay Institute has pledged a </a:t>
            </a:r>
            <a:r>
              <a:rPr lang="en-US" altLang="en-US" sz="4400" dirty="0">
                <a:solidFill>
                  <a:schemeClr val="accent4"/>
                </a:solidFill>
                <a:latin typeface="Avenir" panose="02000503020000020003" pitchFamily="2" charset="0"/>
              </a:rPr>
              <a:t>US$1 million prize </a:t>
            </a:r>
            <a:r>
              <a:rPr lang="en-US" altLang="en-US" sz="4400" dirty="0">
                <a:latin typeface="Avenir" panose="02000503020000020003" pitchFamily="2" charset="0"/>
              </a:rPr>
              <a:t>for the first correct solution to each problem.</a:t>
            </a:r>
          </a:p>
          <a:p>
            <a:pPr algn="just"/>
            <a:endParaRPr lang="en-US" sz="4400" dirty="0">
              <a:latin typeface="Avenir" panose="02000503020000020003" pitchFamily="2" charset="0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1EA637A8-9D18-F672-9F08-7D600C7E99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3424" y="508000"/>
            <a:ext cx="9093200" cy="127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0439FA2-B7CE-A717-218D-394BB827D2ED}"/>
              </a:ext>
            </a:extLst>
          </p:cNvPr>
          <p:cNvSpPr/>
          <p:nvPr/>
        </p:nvSpPr>
        <p:spPr>
          <a:xfrm>
            <a:off x="12447750" y="10500360"/>
            <a:ext cx="10518930" cy="350520"/>
          </a:xfrm>
          <a:prstGeom prst="rect">
            <a:avLst/>
          </a:prstGeom>
          <a:noFill/>
          <a:ln w="38100" cap="flat">
            <a:solidFill>
              <a:schemeClr val="accent4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800027810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DC753-4172-8C97-3979-9F2E0B665A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NP-Completeness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639C3D-4F3B-195D-D8FB-7B6CE836CB9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NP-Complete problem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7CAD11-BF27-CFFB-F344-7BEA000D01AD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167377" y="4125886"/>
            <a:ext cx="15098647" cy="8523314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en-US" sz="4400" dirty="0"/>
              <a:t>A problem belongs to the class NP-complete </a:t>
            </a:r>
            <a:r>
              <a:rPr lang="en-US" altLang="en-US" sz="4400" dirty="0">
                <a:solidFill>
                  <a:schemeClr val="accent4"/>
                </a:solidFill>
              </a:rPr>
              <a:t>if it belongs to NP </a:t>
            </a:r>
            <a:r>
              <a:rPr lang="en-US" altLang="en-US" sz="4400" dirty="0"/>
              <a:t>and is as “</a:t>
            </a:r>
            <a:r>
              <a:rPr lang="en-US" altLang="en-US" sz="4400" dirty="0">
                <a:solidFill>
                  <a:schemeClr val="accent4"/>
                </a:solidFill>
              </a:rPr>
              <a:t>hard</a:t>
            </a:r>
            <a:r>
              <a:rPr lang="en-US" altLang="en-US" sz="4400" dirty="0"/>
              <a:t>” as any problem in NP. (</a:t>
            </a:r>
            <a:r>
              <a:rPr lang="en-US" altLang="en-US" sz="4400" i="1" dirty="0"/>
              <a:t>We’ll define “hard” later)</a:t>
            </a:r>
          </a:p>
          <a:p>
            <a:pPr>
              <a:lnSpc>
                <a:spcPct val="150000"/>
              </a:lnSpc>
            </a:pPr>
            <a:r>
              <a:rPr lang="en-US" altLang="en-US" sz="4400" dirty="0"/>
              <a:t>If any NP-complete problem can be solved in polynomial time, then every problem in NP has a polynomial-time algorithm.</a:t>
            </a:r>
          </a:p>
          <a:p>
            <a:pPr>
              <a:lnSpc>
                <a:spcPct val="150000"/>
              </a:lnSpc>
            </a:pPr>
            <a:r>
              <a:rPr lang="en-US" altLang="en-US" sz="4400" dirty="0"/>
              <a:t>Most theoretical computer scientist believe that NP-complete problem are </a:t>
            </a:r>
            <a:r>
              <a:rPr lang="en-US" altLang="en-US" sz="4400" dirty="0">
                <a:solidFill>
                  <a:schemeClr val="accent4"/>
                </a:solidFill>
              </a:rPr>
              <a:t>intractable</a:t>
            </a:r>
            <a:r>
              <a:rPr lang="en-US" altLang="en-US" sz="4400" dirty="0"/>
              <a:t>.</a:t>
            </a:r>
          </a:p>
          <a:p>
            <a:endParaRPr lang="en-US" sz="44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D9EC1B3-9FC7-F8BF-7CEE-8B93702CD5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16663" y="4409672"/>
            <a:ext cx="6138419" cy="3202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05409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701A9A-01BD-6802-065F-FB64D59F2F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NP-Completeness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AAA4E8-2B02-37A0-DD48-392DCE4D5E2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NP-complete problem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C82056-1FF1-7D0C-9E98-749C1EC9B1D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167377" y="4937760"/>
            <a:ext cx="20057623" cy="771144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en-US" sz="6600" dirty="0">
                <a:solidFill>
                  <a:srgbClr val="002060"/>
                </a:solidFill>
              </a:rPr>
              <a:t>Yet, given the effort devoted thus far to proving that NP-complete problems are intractable (without a conclusive outcome), we cannot rule out the possibility that the NP-complete problems could turn out to be solvable in polynomial time.  </a:t>
            </a:r>
          </a:p>
          <a:p>
            <a:pPr algn="ctr"/>
            <a:endParaRPr lang="en-US" sz="66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4391174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8D6A55-29AF-7013-D9F2-C8B71A6D6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Polynomial time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B94061-A4A1-F867-3349-D010AAC8F8F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Abstract problems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49D5A8-3520-81C0-7206-5D02B20EEA0E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We define an </a:t>
            </a:r>
            <a:r>
              <a:rPr lang="en-US" sz="4400" dirty="0">
                <a:solidFill>
                  <a:schemeClr val="accent4"/>
                </a:solidFill>
              </a:rPr>
              <a:t>abstract problem Q </a:t>
            </a:r>
            <a:r>
              <a:rPr lang="en-US" sz="4400" dirty="0"/>
              <a:t>to be a binary relation on a set </a:t>
            </a:r>
            <a:r>
              <a:rPr lang="en-US" sz="4400" dirty="0">
                <a:solidFill>
                  <a:schemeClr val="accent4"/>
                </a:solidFill>
              </a:rPr>
              <a:t>I</a:t>
            </a:r>
            <a:r>
              <a:rPr lang="en-US" sz="4400" dirty="0"/>
              <a:t> of problem </a:t>
            </a:r>
            <a:r>
              <a:rPr lang="en-US" sz="4400" dirty="0">
                <a:solidFill>
                  <a:schemeClr val="accent4"/>
                </a:solidFill>
              </a:rPr>
              <a:t>instances</a:t>
            </a:r>
            <a:r>
              <a:rPr lang="en-US" sz="4400" dirty="0"/>
              <a:t> and a set </a:t>
            </a:r>
            <a:r>
              <a:rPr lang="en-US" sz="4400" dirty="0">
                <a:solidFill>
                  <a:schemeClr val="accent4"/>
                </a:solidFill>
              </a:rPr>
              <a:t>S</a:t>
            </a:r>
            <a:r>
              <a:rPr lang="en-US" sz="4400" dirty="0"/>
              <a:t> of problem </a:t>
            </a:r>
            <a:r>
              <a:rPr lang="en-US" sz="4400" dirty="0">
                <a:solidFill>
                  <a:schemeClr val="accent4"/>
                </a:solidFill>
              </a:rPr>
              <a:t>solutions</a:t>
            </a:r>
            <a:r>
              <a:rPr lang="en-US" sz="4400" dirty="0"/>
              <a:t>.</a:t>
            </a:r>
          </a:p>
          <a:p>
            <a:r>
              <a:rPr lang="en-US" sz="4400" dirty="0"/>
              <a:t>For example, an </a:t>
            </a:r>
            <a:r>
              <a:rPr lang="en-US" sz="4400" dirty="0">
                <a:solidFill>
                  <a:schemeClr val="accent4"/>
                </a:solidFill>
              </a:rPr>
              <a:t>instance</a:t>
            </a:r>
            <a:r>
              <a:rPr lang="en-US" sz="4400" dirty="0"/>
              <a:t> for SHORTEST-PATH is a </a:t>
            </a:r>
            <a:r>
              <a:rPr lang="en-US" sz="4400" dirty="0">
                <a:solidFill>
                  <a:schemeClr val="accent4"/>
                </a:solidFill>
              </a:rPr>
              <a:t>triple</a:t>
            </a:r>
            <a:r>
              <a:rPr lang="en-US" sz="4400" dirty="0"/>
              <a:t> consisting of a graph and two vertices.</a:t>
            </a:r>
          </a:p>
          <a:p>
            <a:r>
              <a:rPr lang="en-US" sz="4400" dirty="0"/>
              <a:t>A </a:t>
            </a:r>
            <a:r>
              <a:rPr lang="en-US" sz="4400" dirty="0">
                <a:solidFill>
                  <a:schemeClr val="accent4"/>
                </a:solidFill>
              </a:rPr>
              <a:t>solution</a:t>
            </a:r>
            <a:r>
              <a:rPr lang="en-US" sz="4400" dirty="0"/>
              <a:t> is a </a:t>
            </a:r>
            <a:r>
              <a:rPr lang="en-US" sz="4400" dirty="0">
                <a:solidFill>
                  <a:schemeClr val="accent4"/>
                </a:solidFill>
              </a:rPr>
              <a:t>sequence of vertices </a:t>
            </a:r>
            <a:r>
              <a:rPr lang="en-US" sz="4400" dirty="0"/>
              <a:t>in the graph, with perhaps the empty sequence denoting that no path exists. </a:t>
            </a:r>
          </a:p>
          <a:p>
            <a:endParaRPr lang="en-US" sz="4400" dirty="0"/>
          </a:p>
          <a:p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341434150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8D6A55-29AF-7013-D9F2-C8B71A6D6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Polynomial time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B94061-A4A1-F867-3349-D010AAC8F8F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Abstract problems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49D5A8-3520-81C0-7206-5D02B20EEA0E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NP-Completeness restricts attention to decision problems.</a:t>
            </a:r>
          </a:p>
          <a:p>
            <a:r>
              <a:rPr lang="en-US" sz="4400" dirty="0"/>
              <a:t>So, we can view an abstract decision problem as a function that maps the instance set I to the solution set {0, 1}</a:t>
            </a:r>
          </a:p>
          <a:p>
            <a:r>
              <a:rPr lang="en-US" sz="4400" dirty="0"/>
              <a:t>For example, a decision problem related to SHORTEST-PATH is the problem PATH that we saw earlier.</a:t>
            </a:r>
          </a:p>
          <a:p>
            <a:r>
              <a:rPr lang="en-US" sz="4400" dirty="0"/>
              <a:t>If I = (G, u, v, k) is an instance of PATH, then PATH(</a:t>
            </a:r>
            <a:r>
              <a:rPr lang="en-US" sz="4400" dirty="0" err="1"/>
              <a:t>i</a:t>
            </a:r>
            <a:r>
              <a:rPr lang="en-US" sz="4400" dirty="0"/>
              <a:t>) = 1 (yes) if G contains a path from u to v with at most k edges, and PATH(</a:t>
            </a:r>
            <a:r>
              <a:rPr lang="en-US" sz="4400" dirty="0" err="1"/>
              <a:t>i</a:t>
            </a:r>
            <a:r>
              <a:rPr lang="en-US" sz="4400" dirty="0"/>
              <a:t>) = 0 otherwise.</a:t>
            </a:r>
          </a:p>
          <a:p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3991327384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B60483-CFA3-CE87-8593-8921ECC5C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Polynomial time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C7E81A-6FDA-DC78-EADC-8BB15B45DBE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Encodings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304496-6E02-E58A-D254-BF4AAE085FD2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marL="0" indent="0"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en-US" sz="4000" dirty="0">
                <a:solidFill>
                  <a:srgbClr val="CC0000"/>
                </a:solidFill>
              </a:rPr>
              <a:t>Encodings</a:t>
            </a:r>
          </a:p>
          <a:p>
            <a:pPr marL="0" indent="0" eaLnBrk="1" hangingPunct="1">
              <a:lnSpc>
                <a:spcPct val="80000"/>
              </a:lnSpc>
              <a:buFont typeface="Wingdings" pitchFamily="2" charset="2"/>
              <a:buNone/>
            </a:pPr>
            <a:endParaRPr lang="en-US" altLang="en-US" sz="4000" dirty="0">
              <a:solidFill>
                <a:srgbClr val="CC0000"/>
              </a:solidFill>
            </a:endParaRPr>
          </a:p>
          <a:p>
            <a:pPr marL="0" indent="0"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en-US" sz="4000" dirty="0"/>
              <a:t>If we want to talk about problems being solved by a machine, </a:t>
            </a:r>
          </a:p>
          <a:p>
            <a:pPr marL="0" indent="0"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en-US" sz="4000" dirty="0"/>
              <a:t>then we should specify them so that the machine can understand them</a:t>
            </a:r>
          </a:p>
          <a:p>
            <a:pPr marL="0" indent="0" eaLnBrk="1" hangingPunct="1">
              <a:lnSpc>
                <a:spcPct val="80000"/>
              </a:lnSpc>
              <a:buFont typeface="Wingdings" pitchFamily="2" charset="2"/>
              <a:buNone/>
            </a:pPr>
            <a:endParaRPr lang="en-US" altLang="en-US" sz="4000" dirty="0"/>
          </a:p>
          <a:p>
            <a:pPr marL="0" indent="0"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en-US" sz="4000" dirty="0">
                <a:sym typeface="Wingdings" pitchFamily="2" charset="2"/>
              </a:rPr>
              <a:t> </a:t>
            </a:r>
            <a:r>
              <a:rPr lang="en-US" altLang="en-US" sz="4000" dirty="0"/>
              <a:t>encode input as bit string</a:t>
            </a:r>
          </a:p>
          <a:p>
            <a:pPr marL="0" indent="0" eaLnBrk="1" hangingPunct="1">
              <a:lnSpc>
                <a:spcPct val="80000"/>
              </a:lnSpc>
              <a:buFont typeface="Wingdings" pitchFamily="2" charset="2"/>
              <a:buNone/>
            </a:pPr>
            <a:endParaRPr lang="en-US" altLang="en-US" sz="4000" dirty="0"/>
          </a:p>
          <a:p>
            <a:pPr marL="0" indent="0" eaLnBrk="1" hangingPunct="1">
              <a:lnSpc>
                <a:spcPct val="80000"/>
              </a:lnSpc>
              <a:buFont typeface="Wingdings" pitchFamily="2" charset="2"/>
              <a:buNone/>
            </a:pPr>
            <a:endParaRPr lang="en-US" altLang="en-US" sz="4000" dirty="0"/>
          </a:p>
          <a:p>
            <a:pPr marL="0" indent="0"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en-US" sz="4000" dirty="0">
                <a:solidFill>
                  <a:srgbClr val="003399"/>
                </a:solidFill>
              </a:rPr>
              <a:t>Does it matter how we encode exactly?</a:t>
            </a:r>
          </a:p>
          <a:p>
            <a:pPr marL="0" indent="0" eaLnBrk="1" hangingPunct="1">
              <a:lnSpc>
                <a:spcPct val="80000"/>
              </a:lnSpc>
              <a:buFont typeface="Wingdings" pitchFamily="2" charset="2"/>
              <a:buNone/>
            </a:pPr>
            <a:endParaRPr lang="en-US" altLang="en-US" sz="4000" dirty="0"/>
          </a:p>
          <a:p>
            <a:pPr marL="0" indent="0" eaLnBrk="1" hangingPunct="1">
              <a:lnSpc>
                <a:spcPct val="80000"/>
              </a:lnSpc>
            </a:pPr>
            <a:r>
              <a:rPr lang="en-US" altLang="en-US" sz="4000" dirty="0"/>
              <a:t>  yes, for certain special problems and “stupid” encodings</a:t>
            </a:r>
          </a:p>
          <a:p>
            <a:pPr marL="0" indent="0" eaLnBrk="1" hangingPunct="1">
              <a:lnSpc>
                <a:spcPct val="80000"/>
              </a:lnSpc>
            </a:pPr>
            <a:endParaRPr lang="en-US" altLang="en-US" sz="4000" dirty="0"/>
          </a:p>
          <a:p>
            <a:pPr marL="0" indent="0" eaLnBrk="1" hangingPunct="1">
              <a:lnSpc>
                <a:spcPct val="80000"/>
              </a:lnSpc>
            </a:pPr>
            <a:r>
              <a:rPr lang="en-US" altLang="en-US" sz="4000" dirty="0"/>
              <a:t>  no, as long as we use “reasonable” encodings</a:t>
            </a:r>
          </a:p>
        </p:txBody>
      </p:sp>
    </p:spTree>
    <p:extLst>
      <p:ext uri="{BB962C8B-B14F-4D97-AF65-F5344CB8AC3E}">
        <p14:creationId xmlns:p14="http://schemas.microsoft.com/office/powerpoint/2010/main" val="164034102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9AEF6-3D06-95C4-8CC4-2021BE8626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Outline Materials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5B858E-1FFC-7556-AB3F-24E9101773F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Session 21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DBC106-FF37-AB10-1DEF-3DB3616C74D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167377" y="4013200"/>
            <a:ext cx="20057623" cy="7831636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sz="4400" dirty="0"/>
              <a:t>NP-Completeness</a:t>
            </a:r>
          </a:p>
          <a:p>
            <a:pPr>
              <a:spcBef>
                <a:spcPts val="0"/>
              </a:spcBef>
            </a:pPr>
            <a:r>
              <a:rPr lang="en-US" sz="4400" dirty="0"/>
              <a:t>Polynomial time</a:t>
            </a:r>
          </a:p>
          <a:p>
            <a:pPr>
              <a:spcBef>
                <a:spcPts val="0"/>
              </a:spcBef>
            </a:pPr>
            <a:r>
              <a:rPr lang="en-US" sz="4400" dirty="0"/>
              <a:t>Polynomial time verification</a:t>
            </a:r>
          </a:p>
          <a:p>
            <a:pPr>
              <a:spcBef>
                <a:spcPts val="0"/>
              </a:spcBef>
            </a:pPr>
            <a:r>
              <a:rPr lang="en-US" sz="4400" dirty="0"/>
              <a:t>Reduction method</a:t>
            </a:r>
          </a:p>
        </p:txBody>
      </p:sp>
    </p:spTree>
    <p:extLst>
      <p:ext uri="{BB962C8B-B14F-4D97-AF65-F5344CB8AC3E}">
        <p14:creationId xmlns:p14="http://schemas.microsoft.com/office/powerpoint/2010/main" val="3560484083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42D7E7-1B03-11AF-8B25-7F3A9EBA0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Polynomial time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6671DD-5A66-349E-74F3-05293D2837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Formal Language framework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E58E8A6D-3729-00AA-AECC-E5E231C8D013}"/>
                  </a:ext>
                </a:extLst>
              </p:cNvPr>
              <p:cNvSpPr>
                <a:spLocks noGrp="1"/>
              </p:cNvSpPr>
              <p:nvPr>
                <p:ph sz="quarter" idx="11"/>
              </p:nvPr>
            </p:nvSpPr>
            <p:spPr/>
            <p:txBody>
              <a:bodyPr>
                <a:normAutofit/>
              </a:bodyPr>
              <a:lstStyle/>
              <a:p>
                <a:pPr>
                  <a:spcBef>
                    <a:spcPts val="1200"/>
                  </a:spcBef>
                </a:pPr>
                <a:r>
                  <a:rPr lang="en-US" sz="4400" dirty="0"/>
                  <a:t>An alphabet </a:t>
                </a:r>
                <a14:m>
                  <m:oMath xmlns:m="http://schemas.openxmlformats.org/officeDocument/2006/math">
                    <m:r>
                      <a:rPr lang="en-US" sz="4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∑</m:t>
                    </m:r>
                  </m:oMath>
                </a14:m>
                <a:r>
                  <a:rPr lang="en-US" sz="4400" dirty="0"/>
                  <a:t> is a finite set of symbols. </a:t>
                </a:r>
              </a:p>
              <a:p>
                <a:pPr>
                  <a:spcBef>
                    <a:spcPts val="1200"/>
                  </a:spcBef>
                </a:pPr>
                <a:r>
                  <a:rPr lang="en-US" sz="4400" dirty="0"/>
                  <a:t>A language </a:t>
                </a:r>
                <a14:m>
                  <m:oMath xmlns:m="http://schemas.openxmlformats.org/officeDocument/2006/math">
                    <m:r>
                      <a:rPr lang="en-US" sz="4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  <m:r>
                      <a:rPr lang="en-US" sz="4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4400" dirty="0"/>
                  <a:t>over </a:t>
                </a:r>
                <a14:m>
                  <m:oMath xmlns:m="http://schemas.openxmlformats.org/officeDocument/2006/math">
                    <m:r>
                      <a:rPr lang="en-US" sz="4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∑</m:t>
                    </m:r>
                  </m:oMath>
                </a14:m>
                <a:r>
                  <a:rPr lang="en-US" sz="4400" dirty="0"/>
                  <a:t> is any set of strings made up of symbols from </a:t>
                </a:r>
                <a14:m>
                  <m:oMath xmlns:m="http://schemas.openxmlformats.org/officeDocument/2006/math">
                    <m:r>
                      <a:rPr lang="en-US" sz="4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∑</m:t>
                    </m:r>
                  </m:oMath>
                </a14:m>
                <a:r>
                  <a:rPr lang="en-US" sz="4400" dirty="0"/>
                  <a:t>. </a:t>
                </a:r>
              </a:p>
              <a:p>
                <a:pPr>
                  <a:spcBef>
                    <a:spcPts val="1200"/>
                  </a:spcBef>
                </a:pPr>
                <a:r>
                  <a:rPr lang="en-US" sz="4400" dirty="0"/>
                  <a:t>For example, if </a:t>
                </a:r>
                <a14:m>
                  <m:oMath xmlns:m="http://schemas.openxmlformats.org/officeDocument/2006/math">
                    <m:r>
                      <a:rPr lang="en-US" sz="4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∑ </m:t>
                    </m:r>
                    <m:r>
                      <a:rPr lang="en-US" sz="4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={0,1}</m:t>
                    </m:r>
                  </m:oMath>
                </a14:m>
                <a:r>
                  <a:rPr lang="en-US" sz="4400" dirty="0"/>
                  <a:t>, the set </a:t>
                </a:r>
                <a14:m>
                  <m:oMath xmlns:m="http://schemas.openxmlformats.org/officeDocument/2006/math">
                    <m:r>
                      <a:rPr lang="en-US" sz="4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  <m:r>
                      <a:rPr lang="en-US" sz="4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={11, 101, 111, 1011, 1101, …}</m:t>
                    </m:r>
                  </m:oMath>
                </a14:m>
                <a:r>
                  <a:rPr lang="en-US" sz="4400" dirty="0"/>
                  <a:t> is the language of binary representations of prime numbers. </a:t>
                </a:r>
              </a:p>
              <a:p>
                <a:pPr>
                  <a:spcBef>
                    <a:spcPts val="1200"/>
                  </a:spcBef>
                </a:pPr>
                <a:r>
                  <a:rPr lang="en-US" sz="4400" dirty="0"/>
                  <a:t>We denote the empty string by </a:t>
                </a:r>
                <a14:m>
                  <m:oMath xmlns:m="http://schemas.openxmlformats.org/officeDocument/2006/math">
                    <m:r>
                      <a:rPr lang="en-US" sz="4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sz="4400" dirty="0"/>
                  <a:t>, the empty language by </a:t>
                </a:r>
                <a14:m>
                  <m:oMath xmlns:m="http://schemas.openxmlformats.org/officeDocument/2006/math">
                    <m:r>
                      <a:rPr lang="en-US" sz="4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</m:oMath>
                </a14:m>
                <a:r>
                  <a:rPr lang="en-US" sz="4400" dirty="0"/>
                  <a:t>, and the language of all strings over </a:t>
                </a:r>
                <a14:m>
                  <m:oMath xmlns:m="http://schemas.openxmlformats.org/officeDocument/2006/math">
                    <m:r>
                      <a:rPr lang="en-US" sz="4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∑ </m:t>
                    </m:r>
                  </m:oMath>
                </a14:m>
                <a:r>
                  <a:rPr lang="en-US" sz="4400" dirty="0"/>
                  <a:t>by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4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∑</m:t>
                        </m:r>
                      </m:e>
                      <m:sup>
                        <m:r>
                          <a:rPr lang="en-US" sz="4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4400" dirty="0"/>
                  <a:t>. </a:t>
                </a:r>
              </a:p>
              <a:p>
                <a:pPr>
                  <a:spcBef>
                    <a:spcPts val="1200"/>
                  </a:spcBef>
                </a:pPr>
                <a:r>
                  <a:rPr lang="en-US" sz="4400" dirty="0"/>
                  <a:t>For example, if </a:t>
                </a:r>
                <a14:m>
                  <m:oMath xmlns:m="http://schemas.openxmlformats.org/officeDocument/2006/math">
                    <m:r>
                      <a:rPr lang="en-US" sz="4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∑ </m:t>
                    </m:r>
                    <m:r>
                      <a:rPr lang="en-US" sz="4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={0,1}</m:t>
                    </m:r>
                  </m:oMath>
                </a14:m>
                <a:r>
                  <a:rPr lang="en-US" sz="4400" dirty="0"/>
                  <a:t>, then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4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∑</m:t>
                        </m:r>
                      </m:e>
                      <m:sup>
                        <m:r>
                          <a:rPr lang="en-US" sz="4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4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={</m:t>
                    </m:r>
                    <m:r>
                      <a:rPr lang="en-US" sz="4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en-US" sz="4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4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0,</m:t>
                    </m:r>
                    <m:r>
                      <a:rPr lang="en-US" sz="4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4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sz="4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00, 01, 10, 11, 000, …</m:t>
                    </m:r>
                    <m:r>
                      <a:rPr lang="en-US" sz="4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4400" dirty="0"/>
                  <a:t> is the set of all binary strings. </a:t>
                </a:r>
                <a:br>
                  <a:rPr lang="en-US" sz="4400" dirty="0"/>
                </a:br>
                <a:endParaRPr lang="en-US" sz="4400" dirty="0"/>
              </a:p>
              <a:p>
                <a:pPr>
                  <a:spcBef>
                    <a:spcPts val="1200"/>
                  </a:spcBef>
                </a:pPr>
                <a:endParaRPr lang="en-US" sz="4400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E58E8A6D-3729-00AA-AECC-E5E231C8D0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1"/>
              </p:nvPr>
            </p:nvSpPr>
            <p:spPr>
              <a:blipFill>
                <a:blip r:embed="rId2"/>
                <a:stretch>
                  <a:fillRect l="-1645" t="-2972" r="-5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9560767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D3E77928-14FA-7E7F-D775-B02794AC7C1A}"/>
                  </a:ext>
                </a:extLst>
              </p:cNvPr>
              <p:cNvSpPr>
                <a:spLocks noGrp="1"/>
              </p:cNvSpPr>
              <p:nvPr>
                <p:ph sz="quarter" idx="11"/>
              </p:nvPr>
            </p:nvSpPr>
            <p:spPr>
              <a:xfrm>
                <a:off x="2167377" y="4125886"/>
                <a:ext cx="20746412" cy="8523314"/>
              </a:xfrm>
            </p:spPr>
            <p:txBody>
              <a:bodyPr>
                <a:noAutofit/>
              </a:bodyPr>
              <a:lstStyle/>
              <a:p>
                <a:r>
                  <a:rPr lang="en-US" dirty="0"/>
                  <a:t>For example, the decision problem PATH has the corresponding language: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𝑃𝐴𝑇𝐻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={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       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𝑢𝑛𝑑𝑖𝑟𝑒𝑐𝑡𝑒𝑑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𝑔𝑟𝑎𝑝h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∈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                       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≥0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𝑖𝑛𝑡𝑒𝑔𝑒𝑟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𝑎𝑛𝑑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                                                                            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𝑐𝑜𝑛𝑡𝑎𝑖𝑛𝑠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𝑝𝑎𝑡h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𝑓𝑟𝑜𝑚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𝑤𝑖𝑡h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𝑚𝑜𝑠𝑡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𝑒𝑑𝑔𝑒𝑠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The formal-language framework allows us to express concisely the relation between decision problems and algorithms that solve them. 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D3E77928-14FA-7E7F-D775-B02794AC7C1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1"/>
              </p:nvPr>
            </p:nvSpPr>
            <p:spPr>
              <a:xfrm>
                <a:off x="2167377" y="4125886"/>
                <a:ext cx="20746412" cy="8523314"/>
              </a:xfrm>
              <a:blipFill>
                <a:blip r:embed="rId2"/>
                <a:stretch>
                  <a:fillRect l="-1468" t="-2823" r="-33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itle 1">
            <a:extLst>
              <a:ext uri="{FF2B5EF4-FFF2-40B4-BE49-F238E27FC236}">
                <a16:creationId xmlns:a16="http://schemas.microsoft.com/office/drawing/2014/main" id="{2E579F92-99EF-29E9-6DED-0FD974658B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7377" y="1871164"/>
            <a:ext cx="14715569" cy="511175"/>
          </a:xfrm>
        </p:spPr>
        <p:txBody>
          <a:bodyPr>
            <a:normAutofit fontScale="90000"/>
          </a:bodyPr>
          <a:lstStyle/>
          <a:p>
            <a:r>
              <a:rPr lang="en-US" dirty="0"/>
              <a:t>Polynomial time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81862C4-7FC9-E267-0213-EE2229327E1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167377" y="2419728"/>
            <a:ext cx="9768875" cy="803546"/>
          </a:xfrm>
        </p:spPr>
        <p:txBody>
          <a:bodyPr/>
          <a:lstStyle/>
          <a:p>
            <a:r>
              <a:rPr lang="en-US" dirty="0"/>
              <a:t>Formal Language framework</a:t>
            </a:r>
          </a:p>
        </p:txBody>
      </p:sp>
    </p:spTree>
    <p:extLst>
      <p:ext uri="{BB962C8B-B14F-4D97-AF65-F5344CB8AC3E}">
        <p14:creationId xmlns:p14="http://schemas.microsoft.com/office/powerpoint/2010/main" val="2364040033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226176-47B0-50F0-CA61-D55CF63D5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Polynomial time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81AAE0-41DA-2AC3-E062-CE67758A43E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Formal language framework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B3BF7565-DCD4-7B06-7572-8DAF7982BF7A}"/>
                  </a:ext>
                </a:extLst>
              </p:cNvPr>
              <p:cNvSpPr>
                <a:spLocks noGrp="1"/>
              </p:cNvSpPr>
              <p:nvPr>
                <p:ph sz="quarter" idx="11"/>
              </p:nvPr>
            </p:nvSpPr>
            <p:spPr/>
            <p:txBody>
              <a:bodyPr>
                <a:noAutofit/>
              </a:bodyPr>
              <a:lstStyle/>
              <a:p>
                <a:r>
                  <a:rPr lang="en-US" sz="4400" dirty="0"/>
                  <a:t>We say that an algorithm A accepts a string </a:t>
                </a:r>
                <a14:m>
                  <m:oMath xmlns:m="http://schemas.openxmlformats.org/officeDocument/2006/math">
                    <m:r>
                      <a:rPr lang="en-US" sz="4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4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4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4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4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sz="4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4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4400" dirty="0"/>
                  <a:t>if, given input x, the algorithm’s output A(x) is 1.</a:t>
                </a:r>
              </a:p>
              <a:p>
                <a:r>
                  <a:rPr lang="en-US" sz="4400" dirty="0"/>
                  <a:t>The language accepted by algorithm A is a set of strings </a:t>
                </a:r>
                <a14:m>
                  <m:oMath xmlns:m="http://schemas.openxmlformats.org/officeDocument/2006/math">
                    <m:r>
                      <a:rPr lang="en-US" sz="4400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4400" b="0" i="1" smtClean="0">
                        <a:latin typeface="Cambria Math" panose="02040503050406030204" pitchFamily="18" charset="0"/>
                      </a:rPr>
                      <m:t>={</m:t>
                    </m:r>
                    <m:r>
                      <a:rPr lang="en-US" sz="4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4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4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4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4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sz="4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4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:</m:t>
                    </m:r>
                    <m:r>
                      <a:rPr lang="en-US" sz="4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d>
                      <m:dPr>
                        <m:ctrlPr>
                          <a:rPr lang="en-US" sz="4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4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  <m:r>
                      <a:rPr lang="en-US" sz="44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4400" dirty="0"/>
                  <a:t>, that is, the set of strings that the algorithm accepts.</a:t>
                </a:r>
              </a:p>
              <a:p>
                <a:r>
                  <a:rPr lang="en-US" sz="4400" dirty="0"/>
                  <a:t>An algorithm rejects a string if A(x) = 0.</a:t>
                </a:r>
              </a:p>
              <a:p>
                <a:r>
                  <a:rPr lang="en-US" sz="4400" dirty="0"/>
                  <a:t>Using this framework, we can provide an alternative definition of the complexity class P: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={</m:t>
                      </m:r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4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⊆</m:t>
                      </m:r>
                      <m:sSup>
                        <m:sSupPr>
                          <m:ctrlPr>
                            <a:rPr lang="en-US" sz="4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4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0,1</m:t>
                              </m:r>
                            </m:e>
                          </m:d>
                        </m:e>
                        <m:sup>
                          <m:r>
                            <a:rPr lang="en-US" sz="4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4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:</m:t>
                      </m:r>
                      <m:r>
                        <a:rPr lang="en-US" sz="4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𝑡h𝑒𝑟𝑒</m:t>
                      </m:r>
                      <m:r>
                        <a:rPr lang="en-US" sz="4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4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𝑒𝑥𝑖𝑠𝑡𝑠</m:t>
                      </m:r>
                      <m:r>
                        <a:rPr lang="en-US" sz="4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4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𝑎𝑛</m:t>
                      </m:r>
                      <m:r>
                        <a:rPr lang="en-US" sz="4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4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𝑎𝑙𝑔𝑜𝑟𝑖𝑡h𝑚</m:t>
                      </m:r>
                      <m:r>
                        <a:rPr lang="en-US" sz="4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4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en-US" sz="4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4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𝑡h𝑎𝑡</m:t>
                      </m:r>
                      <m:r>
                        <a:rPr lang="en-US" sz="4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4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𝑑𝑒𝑐𝑖𝑑𝑒𝑠</m:t>
                      </m:r>
                      <m:r>
                        <a:rPr lang="en-US" sz="4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4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r>
                        <a:rPr lang="en-US" sz="4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4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𝑖𝑛</m:t>
                      </m:r>
                      <m:r>
                        <a:rPr lang="en-US" sz="4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4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𝑝𝑜𝑙𝑦𝑛𝑜𝑚𝑖𝑎𝑙</m:t>
                      </m:r>
                      <m:r>
                        <a:rPr lang="en-US" sz="4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4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𝑡𝑖𝑚𝑒</m:t>
                      </m:r>
                      <m:r>
                        <a:rPr lang="en-US" sz="4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4400" dirty="0"/>
              </a:p>
              <a:p>
                <a:endParaRPr lang="en-US" sz="4400" dirty="0"/>
              </a:p>
              <a:p>
                <a:endParaRPr lang="en-US" sz="4400" dirty="0"/>
              </a:p>
            </p:txBody>
          </p:sp>
        </mc:Choice>
        <mc:Fallback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B3BF7565-DCD4-7B06-7572-8DAF7982BF7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1"/>
              </p:nvPr>
            </p:nvSpPr>
            <p:spPr>
              <a:blipFill>
                <a:blip r:embed="rId2"/>
                <a:stretch>
                  <a:fillRect l="-1645" t="-2972" r="-9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14582262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7C40A-2991-60A4-E408-FA6ED42B8C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Polynomial time verification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415715-DCE1-067A-81E2-5B99FA45217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E4AECD6F-6A79-74D4-D92F-E3A8ACFE05FF}"/>
                  </a:ext>
                </a:extLst>
              </p:cNvPr>
              <p:cNvSpPr>
                <a:spLocks noGrp="1"/>
              </p:cNvSpPr>
              <p:nvPr>
                <p:ph sz="quarter" idx="1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4400" dirty="0"/>
                  <a:t>Now, let’s look at algorithms that verify membership in languages. </a:t>
                </a:r>
              </a:p>
              <a:p>
                <a:r>
                  <a:rPr lang="en-US" sz="4400" dirty="0"/>
                  <a:t>For example, suppose that for a given instance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4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4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en-US" sz="4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44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4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4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sz="4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4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</m:oMath>
                </a14:m>
                <a:r>
                  <a:rPr lang="en-US" sz="4400" dirty="0"/>
                  <a:t> of the decision problem PATH, you are also given a path p from u to v. </a:t>
                </a:r>
              </a:p>
              <a:p>
                <a:r>
                  <a:rPr lang="en-US" sz="4400" dirty="0"/>
                  <a:t>You can check whether p is a path in G and whether the length of p is at most k, and if so, you can view p as a “certificate” that the instance indeed belongs to PATH. </a:t>
                </a:r>
              </a:p>
              <a:p>
                <a:r>
                  <a:rPr lang="en-US" sz="4400" dirty="0"/>
                  <a:t>For the decision problem PATH, this certificate doesn’t seem to buy much. </a:t>
                </a:r>
              </a:p>
              <a:p>
                <a:r>
                  <a:rPr lang="en-US" sz="4400" dirty="0"/>
                  <a:t>After all, PATH belongs to P (can be solved in polynomial time using Dijkstra)</a:t>
                </a:r>
              </a:p>
              <a:p>
                <a:endParaRPr lang="en-US" sz="4400" dirty="0"/>
              </a:p>
            </p:txBody>
          </p:sp>
        </mc:Choice>
        <mc:Fallback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E4AECD6F-6A79-74D4-D92F-E3A8ACFE05F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1"/>
              </p:nvPr>
            </p:nvSpPr>
            <p:spPr>
              <a:blipFill>
                <a:blip r:embed="rId2"/>
                <a:stretch>
                  <a:fillRect l="-1645" t="-2972" r="-17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61970858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7DD9F5-1674-B76C-EFF7-FA714A265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Polynomial time verification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582FFC-182B-D25B-3F7A-BB6FB8A4CA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Hamiltonian cycle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441F2A19-7DDD-48D0-D2E4-57496B921B78}"/>
                  </a:ext>
                </a:extLst>
              </p:cNvPr>
              <p:cNvSpPr>
                <a:spLocks noGrp="1"/>
              </p:cNvSpPr>
              <p:nvPr>
                <p:ph sz="quarter" idx="1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altLang="en-US" sz="4800" u="sng" dirty="0"/>
                  <a:t>Hamiltonian Cycle</a:t>
                </a:r>
              </a:p>
              <a:p>
                <a:r>
                  <a:rPr lang="en-US" altLang="en-US" sz="4800" dirty="0"/>
                  <a:t>Input: undirected graph G=(V,E)</a:t>
                </a:r>
              </a:p>
              <a:p>
                <a:r>
                  <a:rPr lang="en-US" altLang="en-US" sz="4800" dirty="0"/>
                  <a:t>Question: Does a graph </a:t>
                </a:r>
                <a:r>
                  <a:rPr lang="en-US" altLang="en-US" sz="4800" i="1" dirty="0"/>
                  <a:t>G </a:t>
                </a:r>
                <a:r>
                  <a:rPr lang="en-US" altLang="en-US" sz="4800" dirty="0"/>
                  <a:t>have a Hamiltonian cycle? (Hamiltonian cycle = cycle visiting every vertex in V </a:t>
                </a:r>
                <a:r>
                  <a:rPr lang="en-US" altLang="en-US" sz="4800" dirty="0">
                    <a:solidFill>
                      <a:schemeClr val="accent4"/>
                    </a:solidFill>
                  </a:rPr>
                  <a:t>exactly once</a:t>
                </a:r>
                <a:r>
                  <a:rPr lang="en-US" altLang="en-US" sz="4800" dirty="0"/>
                  <a:t>)</a:t>
                </a:r>
              </a:p>
              <a:p>
                <a:r>
                  <a:rPr lang="en-US" altLang="en-US" sz="4800" dirty="0"/>
                  <a:t>Formal language:</a:t>
                </a:r>
              </a:p>
              <a:p>
                <a:endParaRPr lang="en-US" altLang="en-US" sz="4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4800" b="0" i="1" smtClean="0">
                          <a:latin typeface="Cambria Math" panose="02040503050406030204" pitchFamily="18" charset="0"/>
                        </a:rPr>
                        <m:t>𝐻𝐴𝑀𝐶𝑌𝐶𝐿𝐸</m:t>
                      </m:r>
                      <m:r>
                        <a:rPr lang="en-US" altLang="en-US" sz="4800" b="0" i="1" smtClean="0">
                          <a:latin typeface="Cambria Math" panose="02040503050406030204" pitchFamily="18" charset="0"/>
                        </a:rPr>
                        <m:t>={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altLang="en-US" sz="4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sz="48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</m:d>
                      <m:r>
                        <a:rPr lang="en-US" altLang="en-US" sz="4800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altLang="en-US" sz="4800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altLang="en-US" sz="4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en-US" sz="4800" b="0" i="1" smtClean="0">
                          <a:latin typeface="Cambria Math" panose="02040503050406030204" pitchFamily="18" charset="0"/>
                        </a:rPr>
                        <m:t>𝑖𝑠</m:t>
                      </m:r>
                      <m:r>
                        <a:rPr lang="en-US" altLang="en-US" sz="4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en-US" sz="48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en-US" sz="4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en-US" sz="4800" b="0" i="1" smtClean="0">
                          <a:latin typeface="Cambria Math" panose="02040503050406030204" pitchFamily="18" charset="0"/>
                        </a:rPr>
                        <m:t>h𝑎𝑚𝑖𝑙𝑡𝑜𝑛𝑖𝑎𝑛</m:t>
                      </m:r>
                      <m:r>
                        <a:rPr lang="en-US" altLang="en-US" sz="4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en-US" sz="4800" b="0" i="1" smtClean="0">
                          <a:latin typeface="Cambria Math" panose="02040503050406030204" pitchFamily="18" charset="0"/>
                        </a:rPr>
                        <m:t>𝑔𝑟𝑎𝑝h</m:t>
                      </m:r>
                      <m:r>
                        <a:rPr lang="en-US" altLang="en-US" sz="4800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altLang="en-US" sz="4800" dirty="0"/>
              </a:p>
              <a:p>
                <a:endParaRPr lang="en-US" sz="4800" dirty="0"/>
              </a:p>
            </p:txBody>
          </p:sp>
        </mc:Choice>
        <mc:Fallback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441F2A19-7DDD-48D0-D2E4-57496B921B7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1"/>
              </p:nvPr>
            </p:nvSpPr>
            <p:spPr>
              <a:blipFill>
                <a:blip r:embed="rId2"/>
                <a:stretch>
                  <a:fillRect l="-1834" t="-16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97908957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F121155F-40B6-1183-DB3F-75EFC6E4AA75}"/>
                  </a:ext>
                </a:extLst>
              </p:cNvPr>
              <p:cNvSpPr>
                <a:spLocks noGrp="1"/>
              </p:cNvSpPr>
              <p:nvPr>
                <p:ph sz="quarter" idx="1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4800" dirty="0"/>
                  <a:t>Let’s say that G is encoded as its adjacency matrix. </a:t>
                </a:r>
              </a:p>
              <a:p>
                <a:r>
                  <a:rPr lang="en-US" sz="4800" dirty="0"/>
                  <a:t>If the adjacency matrix contains n entries, so that the length of the encoding of G equals n, then the number m of vertices in the graph is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4800" b="0" i="0" smtClean="0"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 sz="4800" b="0" i="1" smtClean="0">
                        <a:latin typeface="Cambria Math" panose="02040503050406030204" pitchFamily="18" charset="0"/>
                      </a:rPr>
                      <m:t>(</m:t>
                    </m:r>
                    <m:rad>
                      <m:radPr>
                        <m:degHide m:val="on"/>
                        <m:ctrlPr>
                          <a:rPr lang="en-US" sz="48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4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rad>
                    <m:r>
                      <a:rPr lang="en-US" sz="4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4800" dirty="0"/>
                  <a:t>. (More than equal to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48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48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rad>
                  </m:oMath>
                </a14:m>
                <a:r>
                  <a:rPr lang="en-US" sz="4800" dirty="0"/>
                  <a:t>)</a:t>
                </a:r>
              </a:p>
              <a:p>
                <a:r>
                  <a:rPr lang="en-US" sz="4800" dirty="0"/>
                  <a:t>For example: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sz="4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4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48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4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48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sz="4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48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sz="4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4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4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4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4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4800" dirty="0"/>
              </a:p>
              <a:p>
                <a:r>
                  <a:rPr lang="en-US" sz="4800" dirty="0"/>
                  <a:t>Will have graph such as: </a:t>
                </a:r>
              </a:p>
              <a:p>
                <a:endParaRPr lang="en-US" sz="4800" dirty="0"/>
              </a:p>
              <a:p>
                <a:endParaRPr lang="en-US" sz="4800" dirty="0"/>
              </a:p>
            </p:txBody>
          </p:sp>
        </mc:Choice>
        <mc:Fallback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F121155F-40B6-1183-DB3F-75EFC6E4AA7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1"/>
              </p:nvPr>
            </p:nvSpPr>
            <p:spPr>
              <a:blipFill>
                <a:blip r:embed="rId2"/>
                <a:stretch>
                  <a:fillRect l="-1834" t="-34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itle 1">
            <a:extLst>
              <a:ext uri="{FF2B5EF4-FFF2-40B4-BE49-F238E27FC236}">
                <a16:creationId xmlns:a16="http://schemas.microsoft.com/office/drawing/2014/main" id="{88123A1F-7594-BAC4-8D15-B29C5F9BB3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7377" y="1871164"/>
            <a:ext cx="14715569" cy="511175"/>
          </a:xfrm>
        </p:spPr>
        <p:txBody>
          <a:bodyPr>
            <a:normAutofit fontScale="90000"/>
          </a:bodyPr>
          <a:lstStyle/>
          <a:p>
            <a:r>
              <a:rPr lang="en-US" dirty="0"/>
              <a:t>Polynomial time verification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5954F47C-ECB3-C78B-908C-A6025F3EC85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167377" y="2419728"/>
            <a:ext cx="9768875" cy="803546"/>
          </a:xfrm>
        </p:spPr>
        <p:txBody>
          <a:bodyPr/>
          <a:lstStyle/>
          <a:p>
            <a:r>
              <a:rPr lang="en-US" dirty="0"/>
              <a:t>Hamiltonian cycle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28A96A81-8DC5-7C0A-80C0-376537A5BEE2}"/>
              </a:ext>
            </a:extLst>
          </p:cNvPr>
          <p:cNvSpPr/>
          <p:nvPr/>
        </p:nvSpPr>
        <p:spPr>
          <a:xfrm>
            <a:off x="8374239" y="11296272"/>
            <a:ext cx="1048871" cy="836732"/>
          </a:xfrm>
          <a:prstGeom prst="ellipse">
            <a:avLst/>
          </a:prstGeom>
          <a:solidFill>
            <a:srgbClr val="00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A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A54AC05-832E-A013-7CB2-55FB1227190D}"/>
              </a:ext>
            </a:extLst>
          </p:cNvPr>
          <p:cNvSpPr/>
          <p:nvPr/>
        </p:nvSpPr>
        <p:spPr>
          <a:xfrm>
            <a:off x="12969524" y="11296272"/>
            <a:ext cx="1048871" cy="836732"/>
          </a:xfrm>
          <a:prstGeom prst="ellipse">
            <a:avLst/>
          </a:prstGeom>
          <a:solidFill>
            <a:srgbClr val="00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C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BA2C758-B704-4F94-EB8D-30181C078CF9}"/>
              </a:ext>
            </a:extLst>
          </p:cNvPr>
          <p:cNvSpPr/>
          <p:nvPr/>
        </p:nvSpPr>
        <p:spPr>
          <a:xfrm>
            <a:off x="10650071" y="11296272"/>
            <a:ext cx="1048871" cy="836732"/>
          </a:xfrm>
          <a:prstGeom prst="ellipse">
            <a:avLst/>
          </a:prstGeom>
          <a:solidFill>
            <a:srgbClr val="00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B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4008D1F-B2CC-D078-E28C-F8A592E9477E}"/>
              </a:ext>
            </a:extLst>
          </p:cNvPr>
          <p:cNvCxnSpPr/>
          <p:nvPr/>
        </p:nvCxnSpPr>
        <p:spPr>
          <a:xfrm>
            <a:off x="9379489" y="11714638"/>
            <a:ext cx="1485735" cy="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2B1F94F-E6A6-2356-984D-64DE2C4635A5}"/>
              </a:ext>
            </a:extLst>
          </p:cNvPr>
          <p:cNvCxnSpPr>
            <a:stCxn id="5" idx="6"/>
          </p:cNvCxnSpPr>
          <p:nvPr/>
        </p:nvCxnSpPr>
        <p:spPr>
          <a:xfrm>
            <a:off x="11698942" y="11714638"/>
            <a:ext cx="1479176" cy="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EEF49076-A31A-00D0-1DD3-744C962113E8}"/>
              </a:ext>
            </a:extLst>
          </p:cNvPr>
          <p:cNvSpPr txBox="1"/>
          <p:nvPr/>
        </p:nvSpPr>
        <p:spPr>
          <a:xfrm>
            <a:off x="9820819" y="10894487"/>
            <a:ext cx="387928" cy="77970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400" dirty="0">
                <a:solidFill>
                  <a:schemeClr val="bg2">
                    <a:lumMod val="10000"/>
                  </a:schemeClr>
                </a:solidFill>
              </a:rPr>
              <a:t>2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E6DFBA3-9D1A-1460-2657-002C9DEE42F3}"/>
              </a:ext>
            </a:extLst>
          </p:cNvPr>
          <p:cNvSpPr txBox="1"/>
          <p:nvPr/>
        </p:nvSpPr>
        <p:spPr>
          <a:xfrm>
            <a:off x="12205434" y="10912417"/>
            <a:ext cx="387928" cy="77970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400" b="0" i="0" u="none" strike="noStrike" cap="none" spc="0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1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893183193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F121155F-40B6-1183-DB3F-75EFC6E4AA75}"/>
                  </a:ext>
                </a:extLst>
              </p:cNvPr>
              <p:cNvSpPr>
                <a:spLocks noGrp="1"/>
              </p:cNvSpPr>
              <p:nvPr>
                <p:ph sz="quarter" idx="1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4800" dirty="0"/>
                  <a:t>There are m! possible permutations of the vertices, because we have to check every single permutation possible to find the cycle.</a:t>
                </a:r>
              </a:p>
              <a:p>
                <a:r>
                  <a:rPr lang="en-US" sz="4800" dirty="0"/>
                  <a:t>Therefore, the running time is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4800">
                        <a:latin typeface="Cambria Math" panose="02040503050406030204" pitchFamily="18" charset="0"/>
                      </a:rPr>
                      <m:t>Ω</m:t>
                    </m:r>
                    <m:d>
                      <m:dPr>
                        <m:ctrlPr>
                          <a:rPr lang="en-US" sz="4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8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4800" b="0" i="1" smtClean="0">
                            <a:latin typeface="Cambria Math" panose="02040503050406030204" pitchFamily="18" charset="0"/>
                          </a:rPr>
                          <m:t>!</m:t>
                        </m:r>
                      </m:e>
                    </m:d>
                    <m:r>
                      <a:rPr lang="en-US" sz="4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4800" b="0" i="0" smtClean="0">
                        <a:latin typeface="Cambria Math" panose="02040503050406030204" pitchFamily="18" charset="0"/>
                      </a:rPr>
                      <m:t>Ω</m:t>
                    </m:r>
                    <m:d>
                      <m:dPr>
                        <m:ctrlPr>
                          <a:rPr lang="en-US" sz="4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US" sz="48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48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  <m:r>
                          <a:rPr lang="en-US" sz="4800" b="0" i="1" smtClean="0">
                            <a:latin typeface="Cambria Math" panose="02040503050406030204" pitchFamily="18" charset="0"/>
                          </a:rPr>
                          <m:t>!</m:t>
                        </m:r>
                      </m:e>
                    </m:d>
                    <m:r>
                      <a:rPr lang="en-US" sz="4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4800"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 sz="4800" i="1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4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ad>
                          <m:radPr>
                            <m:degHide m:val="on"/>
                            <m:ctrlPr>
                              <a:rPr lang="en-US" sz="48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48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</m:sup>
                    </m:sSup>
                    <m:r>
                      <a:rPr lang="en-US" sz="48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4800" dirty="0"/>
                  <a:t>, which is not </a:t>
                </a:r>
                <a14:m>
                  <m:oMath xmlns:m="http://schemas.openxmlformats.org/officeDocument/2006/math">
                    <m:r>
                      <a:rPr lang="en-US" sz="4800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4800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4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4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n-US" sz="4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4800" dirty="0"/>
                  <a:t> for any constant </a:t>
                </a:r>
                <a:r>
                  <a:rPr lang="en-US" sz="4800" i="1" dirty="0"/>
                  <a:t>k</a:t>
                </a:r>
                <a:r>
                  <a:rPr lang="en-US" sz="4800" dirty="0"/>
                  <a:t>.</a:t>
                </a:r>
              </a:p>
              <a:p>
                <a:r>
                  <a:rPr lang="en-US" sz="4800" dirty="0"/>
                  <a:t>Thus, this naive algorithm does not run in polynomial time. </a:t>
                </a:r>
              </a:p>
              <a:p>
                <a:endParaRPr lang="en-US" sz="4800" dirty="0"/>
              </a:p>
              <a:p>
                <a:endParaRPr lang="en-US" sz="4800" dirty="0"/>
              </a:p>
            </p:txBody>
          </p:sp>
        </mc:Choice>
        <mc:Fallback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F121155F-40B6-1183-DB3F-75EFC6E4AA7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1"/>
              </p:nvPr>
            </p:nvSpPr>
            <p:spPr>
              <a:blipFill>
                <a:blip r:embed="rId2"/>
                <a:stretch>
                  <a:fillRect l="-1834" t="-3418" r="-18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itle 1">
            <a:extLst>
              <a:ext uri="{FF2B5EF4-FFF2-40B4-BE49-F238E27FC236}">
                <a16:creationId xmlns:a16="http://schemas.microsoft.com/office/drawing/2014/main" id="{88123A1F-7594-BAC4-8D15-B29C5F9BB3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7377" y="1871164"/>
            <a:ext cx="14715569" cy="511175"/>
          </a:xfrm>
        </p:spPr>
        <p:txBody>
          <a:bodyPr>
            <a:normAutofit fontScale="90000"/>
          </a:bodyPr>
          <a:lstStyle/>
          <a:p>
            <a:r>
              <a:rPr lang="en-US" dirty="0"/>
              <a:t>Polynomial time verification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5954F47C-ECB3-C78B-908C-A6025F3EC85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167377" y="2419728"/>
            <a:ext cx="9768875" cy="803546"/>
          </a:xfrm>
        </p:spPr>
        <p:txBody>
          <a:bodyPr/>
          <a:lstStyle/>
          <a:p>
            <a:r>
              <a:rPr lang="en-US" dirty="0"/>
              <a:t>Hamiltonian cycle</a:t>
            </a:r>
          </a:p>
        </p:txBody>
      </p:sp>
    </p:spTree>
    <p:extLst>
      <p:ext uri="{BB962C8B-B14F-4D97-AF65-F5344CB8AC3E}">
        <p14:creationId xmlns:p14="http://schemas.microsoft.com/office/powerpoint/2010/main" val="215268331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57DB9AC1-19A9-8C8E-E5A9-8BBD5EC1A795}"/>
                  </a:ext>
                </a:extLst>
              </p:cNvPr>
              <p:cNvSpPr>
                <a:spLocks noGrp="1"/>
              </p:cNvSpPr>
              <p:nvPr>
                <p:ph sz="quarter" idx="11"/>
              </p:nvPr>
            </p:nvSpPr>
            <p:spPr>
              <a:xfrm>
                <a:off x="2167377" y="4125886"/>
                <a:ext cx="20057623" cy="9079126"/>
              </a:xfrm>
            </p:spPr>
            <p:txBody>
              <a:bodyPr>
                <a:normAutofit/>
              </a:bodyPr>
              <a:lstStyle/>
              <a:p>
                <a:r>
                  <a:rPr lang="en-US" sz="4400" dirty="0"/>
                  <a:t>Suppose that a friend tells you that a given graph G is </a:t>
                </a:r>
                <a:r>
                  <a:rPr lang="en-US" sz="4400" dirty="0" err="1"/>
                  <a:t>hamiltonian</a:t>
                </a:r>
                <a:r>
                  <a:rPr lang="en-US" sz="4400" dirty="0"/>
                  <a:t>, and then the friend offers to prove it by giving you the </a:t>
                </a:r>
                <a:r>
                  <a:rPr lang="en-US" sz="4400" dirty="0">
                    <a:solidFill>
                      <a:schemeClr val="accent4"/>
                    </a:solidFill>
                  </a:rPr>
                  <a:t>vertices in order along the </a:t>
                </a:r>
                <a:r>
                  <a:rPr lang="en-US" sz="4400" dirty="0" err="1">
                    <a:solidFill>
                      <a:schemeClr val="accent4"/>
                    </a:solidFill>
                  </a:rPr>
                  <a:t>hamiltonian</a:t>
                </a:r>
                <a:r>
                  <a:rPr lang="en-US" sz="4400" dirty="0">
                    <a:solidFill>
                      <a:schemeClr val="accent4"/>
                    </a:solidFill>
                  </a:rPr>
                  <a:t> cycle (certificate). </a:t>
                </a:r>
              </a:p>
              <a:p>
                <a:r>
                  <a:rPr lang="en-US" sz="4400" dirty="0"/>
                  <a:t>It would certainly be easy enough to verify the proof: </a:t>
                </a:r>
              </a:p>
              <a:p>
                <a:pPr lvl="1"/>
                <a:r>
                  <a:rPr lang="en-US" sz="4400" dirty="0"/>
                  <a:t>simply verify that the provided cycle is </a:t>
                </a:r>
                <a:r>
                  <a:rPr lang="en-US" sz="4400" dirty="0" err="1"/>
                  <a:t>hamiltonian</a:t>
                </a:r>
                <a:r>
                  <a:rPr lang="en-US" sz="4400" dirty="0"/>
                  <a:t> by checking whether it is a permutation of the vertices of V (simply sort 2 lists and check if the value is same for every position, runs in </a:t>
                </a:r>
                <a14:m>
                  <m:oMath xmlns:m="http://schemas.openxmlformats.org/officeDocument/2006/math">
                    <m:r>
                      <a:rPr lang="en-US" sz="4400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4400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4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4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sz="4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4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4400" dirty="0"/>
                  <a:t>), and</a:t>
                </a:r>
              </a:p>
              <a:p>
                <a:pPr lvl="1"/>
                <a:r>
                  <a:rPr lang="en-US" sz="4400" dirty="0"/>
                  <a:t>whether each of the consecutive edges along the cycle actually exists in the graph (can do double nested loop for every vertex and check, which runs in </a:t>
                </a:r>
                <a14:m>
                  <m:oMath xmlns:m="http://schemas.openxmlformats.org/officeDocument/2006/math">
                    <m:r>
                      <a:rPr lang="en-US" sz="4400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4400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4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4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sz="4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4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4400" dirty="0"/>
                  <a:t>).</a:t>
                </a:r>
              </a:p>
              <a:p>
                <a:r>
                  <a:rPr lang="en-US" sz="4400" dirty="0"/>
                  <a:t>Thus, this verification algorithm can run in </a:t>
                </a:r>
                <a14:m>
                  <m:oMath xmlns:m="http://schemas.openxmlformats.org/officeDocument/2006/math">
                    <m:r>
                      <a:rPr lang="en-US" sz="4400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4400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4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4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sz="4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4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4400" dirty="0"/>
                  <a:t>, which also </a:t>
                </a:r>
                <a14:m>
                  <m:oMath xmlns:m="http://schemas.openxmlformats.org/officeDocument/2006/math">
                    <m:r>
                      <a:rPr lang="en-US" sz="4400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4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4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4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4400" dirty="0"/>
                  <a:t>, where n is the length of the encoding of G. </a:t>
                </a:r>
              </a:p>
              <a:p>
                <a:endParaRPr lang="en-US" sz="4400" dirty="0"/>
              </a:p>
              <a:p>
                <a:endParaRPr lang="en-US" sz="4400" dirty="0"/>
              </a:p>
            </p:txBody>
          </p:sp>
        </mc:Choice>
        <mc:Fallback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57DB9AC1-19A9-8C8E-E5A9-8BBD5EC1A7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1"/>
              </p:nvPr>
            </p:nvSpPr>
            <p:spPr>
              <a:xfrm>
                <a:off x="2167377" y="4125886"/>
                <a:ext cx="20057623" cy="9079126"/>
              </a:xfrm>
              <a:blipFill>
                <a:blip r:embed="rId2"/>
                <a:stretch>
                  <a:fillRect l="-1645" t="-2793" r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itle 1">
            <a:extLst>
              <a:ext uri="{FF2B5EF4-FFF2-40B4-BE49-F238E27FC236}">
                <a16:creationId xmlns:a16="http://schemas.microsoft.com/office/drawing/2014/main" id="{0D5C24EB-3691-4889-8FEF-0F4D748608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7377" y="1871164"/>
            <a:ext cx="14715569" cy="511175"/>
          </a:xfrm>
        </p:spPr>
        <p:txBody>
          <a:bodyPr>
            <a:normAutofit fontScale="90000"/>
          </a:bodyPr>
          <a:lstStyle/>
          <a:p>
            <a:r>
              <a:rPr lang="en-US" dirty="0"/>
              <a:t>Polynomial time verification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C9061092-4289-C138-EECC-C314530B9E7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167377" y="2419728"/>
            <a:ext cx="9768875" cy="803546"/>
          </a:xfrm>
        </p:spPr>
        <p:txBody>
          <a:bodyPr/>
          <a:lstStyle/>
          <a:p>
            <a:r>
              <a:rPr lang="en-US" dirty="0"/>
              <a:t>Verification algorithms</a:t>
            </a:r>
          </a:p>
        </p:txBody>
      </p:sp>
    </p:spTree>
    <p:extLst>
      <p:ext uri="{BB962C8B-B14F-4D97-AF65-F5344CB8AC3E}">
        <p14:creationId xmlns:p14="http://schemas.microsoft.com/office/powerpoint/2010/main" val="1802958379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57DB9AC1-19A9-8C8E-E5A9-8BBD5EC1A795}"/>
                  </a:ext>
                </a:extLst>
              </p:cNvPr>
              <p:cNvSpPr>
                <a:spLocks noGrp="1"/>
              </p:cNvSpPr>
              <p:nvPr>
                <p:ph sz="quarter" idx="11"/>
              </p:nvPr>
            </p:nvSpPr>
            <p:spPr>
              <a:xfrm>
                <a:off x="2167377" y="4125886"/>
                <a:ext cx="20057623" cy="9079126"/>
              </a:xfrm>
            </p:spPr>
            <p:txBody>
              <a:bodyPr>
                <a:normAutofit/>
              </a:bodyPr>
              <a:lstStyle/>
              <a:p>
                <a:r>
                  <a:rPr lang="en-US" sz="4400" dirty="0"/>
                  <a:t>You could certainly implement this verification algorithm to run, even in </a:t>
                </a:r>
                <a14:m>
                  <m:oMath xmlns:m="http://schemas.openxmlformats.org/officeDocument/2006/math">
                    <m:r>
                      <a:rPr lang="en-US" sz="4400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4400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4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4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4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4400" dirty="0"/>
                  <a:t> time.</a:t>
                </a:r>
              </a:p>
              <a:p>
                <a:r>
                  <a:rPr lang="en-US" sz="4400" dirty="0"/>
                  <a:t>Thus, a proof that a </a:t>
                </a:r>
                <a:r>
                  <a:rPr lang="en-US" sz="4400" dirty="0" err="1"/>
                  <a:t>hamiltonian</a:t>
                </a:r>
                <a:r>
                  <a:rPr lang="en-US" sz="4400" dirty="0"/>
                  <a:t> cycle exists in a graph can be verified in polynomial time. </a:t>
                </a:r>
              </a:p>
              <a:p>
                <a:endParaRPr lang="en-US" sz="4400" dirty="0"/>
              </a:p>
            </p:txBody>
          </p:sp>
        </mc:Choice>
        <mc:Fallback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57DB9AC1-19A9-8C8E-E5A9-8BBD5EC1A7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1"/>
              </p:nvPr>
            </p:nvSpPr>
            <p:spPr>
              <a:xfrm>
                <a:off x="2167377" y="4125886"/>
                <a:ext cx="20057623" cy="9079126"/>
              </a:xfrm>
              <a:blipFill>
                <a:blip r:embed="rId2"/>
                <a:stretch>
                  <a:fillRect l="-1645" t="-2654" r="-16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itle 1">
            <a:extLst>
              <a:ext uri="{FF2B5EF4-FFF2-40B4-BE49-F238E27FC236}">
                <a16:creationId xmlns:a16="http://schemas.microsoft.com/office/drawing/2014/main" id="{0D5C24EB-3691-4889-8FEF-0F4D748608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7377" y="1871164"/>
            <a:ext cx="14715569" cy="511175"/>
          </a:xfrm>
        </p:spPr>
        <p:txBody>
          <a:bodyPr>
            <a:normAutofit fontScale="90000"/>
          </a:bodyPr>
          <a:lstStyle/>
          <a:p>
            <a:r>
              <a:rPr lang="en-US" dirty="0"/>
              <a:t>Polynomial time verification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C9061092-4289-C138-EECC-C314530B9E7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167377" y="2419728"/>
            <a:ext cx="9768875" cy="803546"/>
          </a:xfrm>
        </p:spPr>
        <p:txBody>
          <a:bodyPr/>
          <a:lstStyle/>
          <a:p>
            <a:r>
              <a:rPr lang="en-US" dirty="0"/>
              <a:t>Verification algorithms</a:t>
            </a:r>
          </a:p>
        </p:txBody>
      </p:sp>
    </p:spTree>
    <p:extLst>
      <p:ext uri="{BB962C8B-B14F-4D97-AF65-F5344CB8AC3E}">
        <p14:creationId xmlns:p14="http://schemas.microsoft.com/office/powerpoint/2010/main" val="3204777074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E5D99D2C-91AA-D116-3EF6-5F4894AF5B29}"/>
                  </a:ext>
                </a:extLst>
              </p:cNvPr>
              <p:cNvSpPr>
                <a:spLocks noGrp="1"/>
              </p:cNvSpPr>
              <p:nvPr>
                <p:ph sz="quarter" idx="1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4400" dirty="0"/>
                  <a:t>We define a verification algorithm as being a two-argument algorithm A, where one argument is an ordinary input string x and the other is a binary string y called a certificate. </a:t>
                </a:r>
              </a:p>
              <a:p>
                <a:r>
                  <a:rPr lang="en-US" sz="4400" dirty="0"/>
                  <a:t>A two-argument algorithm A verifies an input string if there exists a certificate y such that A(x, y)=1. </a:t>
                </a:r>
              </a:p>
              <a:p>
                <a:r>
                  <a:rPr lang="en-US" sz="4400" dirty="0"/>
                  <a:t>The language verified by a verification algorithm is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={</m:t>
                      </m:r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4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4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4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0,1</m:t>
                              </m:r>
                            </m:e>
                          </m:d>
                        </m:e>
                        <m:sup>
                          <m:r>
                            <a:rPr lang="en-US" sz="4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4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:</m:t>
                      </m:r>
                      <m:r>
                        <m:rPr>
                          <m:sty m:val="p"/>
                        </m:rPr>
                        <a:rPr lang="en-US" sz="4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there</m:t>
                      </m:r>
                      <m:r>
                        <a:rPr lang="en-US" sz="4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4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exists</m:t>
                      </m:r>
                      <m:r>
                        <a:rPr lang="en-US" sz="4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4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4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4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4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4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0,1</m:t>
                              </m:r>
                            </m:e>
                          </m:d>
                        </m:e>
                        <m:sup>
                          <m:r>
                            <a:rPr lang="en-US" sz="4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4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4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such</m:t>
                      </m:r>
                      <m:r>
                        <a:rPr lang="en-US" sz="4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4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that</m:t>
                      </m:r>
                      <m:r>
                        <a:rPr lang="en-US" sz="4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4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d>
                        <m:dPr>
                          <m:ctrlPr>
                            <a:rPr lang="en-US" sz="4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4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4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4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4400" dirty="0"/>
              </a:p>
              <a:p>
                <a:endParaRPr lang="en-US" sz="4400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E5D99D2C-91AA-D116-3EF6-5F4894AF5B2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1"/>
              </p:nvPr>
            </p:nvSpPr>
            <p:spPr>
              <a:blipFill>
                <a:blip r:embed="rId2"/>
                <a:stretch>
                  <a:fillRect l="-1645" t="-2972" r="-10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itle 1">
            <a:extLst>
              <a:ext uri="{FF2B5EF4-FFF2-40B4-BE49-F238E27FC236}">
                <a16:creationId xmlns:a16="http://schemas.microsoft.com/office/drawing/2014/main" id="{D3E89931-8A43-5EF1-64F3-154F00584C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7377" y="1871164"/>
            <a:ext cx="14715569" cy="511175"/>
          </a:xfrm>
        </p:spPr>
        <p:txBody>
          <a:bodyPr>
            <a:normAutofit fontScale="90000"/>
          </a:bodyPr>
          <a:lstStyle/>
          <a:p>
            <a:r>
              <a:rPr lang="en-US" dirty="0"/>
              <a:t>Polynomial time verification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2CC3E31B-5A27-54B9-9488-A23022E3D8D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167377" y="2419728"/>
            <a:ext cx="9768875" cy="803546"/>
          </a:xfrm>
        </p:spPr>
        <p:txBody>
          <a:bodyPr/>
          <a:lstStyle/>
          <a:p>
            <a:r>
              <a:rPr lang="en-US" dirty="0"/>
              <a:t>Verification algorithms</a:t>
            </a:r>
          </a:p>
        </p:txBody>
      </p:sp>
    </p:spTree>
    <p:extLst>
      <p:ext uri="{BB962C8B-B14F-4D97-AF65-F5344CB8AC3E}">
        <p14:creationId xmlns:p14="http://schemas.microsoft.com/office/powerpoint/2010/main" val="2723304683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2A099-486C-E577-CF3F-8E71B3FF8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Learning outcomes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5EC1B4-0DA6-8E99-E721-1C81D46DB1B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21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D0C040-325D-C8B2-5C75-121C0DEB8B4B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4000" b="1" dirty="0"/>
              <a:t>LO 1: Explain fundamental concept of analysis algorithms</a:t>
            </a:r>
          </a:p>
          <a:p>
            <a:r>
              <a:rPr lang="en-US" sz="4000" b="1" dirty="0">
                <a:solidFill>
                  <a:schemeClr val="accent4"/>
                </a:solidFill>
              </a:rPr>
              <a:t>LO 2: Apply algorithm techniques and methods</a:t>
            </a:r>
          </a:p>
          <a:p>
            <a:r>
              <a:rPr lang="en-US" sz="4000" b="1" dirty="0">
                <a:solidFill>
                  <a:schemeClr val="accent4"/>
                </a:solidFill>
              </a:rPr>
              <a:t>LO 3: Solve a problem using specific algorithm. </a:t>
            </a:r>
          </a:p>
          <a:p>
            <a:r>
              <a:rPr lang="en-US" sz="4000" b="1" dirty="0"/>
              <a:t>LO 4: Compare several algorithm design methods</a:t>
            </a:r>
          </a:p>
          <a:p>
            <a:endParaRPr lang="en-US" sz="4000" b="1" dirty="0">
              <a:solidFill>
                <a:schemeClr val="accent4"/>
              </a:solidFill>
            </a:endParaRPr>
          </a:p>
          <a:p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958164158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E5D99D2C-91AA-D116-3EF6-5F4894AF5B29}"/>
                  </a:ext>
                </a:extLst>
              </p:cNvPr>
              <p:cNvSpPr>
                <a:spLocks noGrp="1"/>
              </p:cNvSpPr>
              <p:nvPr>
                <p:ph sz="quarter" idx="1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4400" dirty="0"/>
                  <a:t>Complexity class NP is the class of languages that can be verified by a polynomial time algorithm.</a:t>
                </a:r>
              </a:p>
              <a:p>
                <a:r>
                  <a:rPr lang="en-US" sz="4400" dirty="0"/>
                  <a:t>More precisely, a language L belongs to class NP if and only if there exist a two-input polynomial time algorithm A and a constant c such that:</a:t>
                </a:r>
              </a:p>
              <a:p>
                <a:endParaRPr lang="en-US" sz="4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={</m:t>
                      </m:r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4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4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4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0,1</m:t>
                              </m:r>
                            </m:e>
                          </m:d>
                        </m:e>
                        <m:sup>
                          <m:r>
                            <a:rPr lang="en-US" sz="4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4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:</m:t>
                      </m:r>
                      <m:r>
                        <m:rPr>
                          <m:sty m:val="p"/>
                        </m:rPr>
                        <a:rPr lang="en-US" sz="4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there</m:t>
                      </m:r>
                      <m:r>
                        <a:rPr lang="en-US" sz="4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4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exists</m:t>
                      </m:r>
                      <m:r>
                        <a:rPr lang="en-US" sz="4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4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sz="4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4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𝑐𝑒𝑟𝑡𝑖𝑓𝑖𝑐𝑎𝑡𝑒</m:t>
                      </m:r>
                      <m:r>
                        <a:rPr lang="en-US" sz="4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4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4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4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with</m:t>
                      </m:r>
                      <m:r>
                        <a:rPr lang="en-US" sz="4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4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4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4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sz="4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4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4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4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sup>
                          </m:sSup>
                        </m:e>
                      </m:d>
                      <m:r>
                        <a:rPr lang="en-US" sz="4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4400" b="0" i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4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such</m:t>
                      </m:r>
                      <m:r>
                        <a:rPr lang="en-US" sz="4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4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that</m:t>
                      </m:r>
                      <m:r>
                        <a:rPr lang="en-US" sz="4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4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d>
                        <m:dPr>
                          <m:ctrlPr>
                            <a:rPr lang="en-US" sz="4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4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4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4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4400" dirty="0"/>
              </a:p>
              <a:p>
                <a:pPr marL="0" indent="0">
                  <a:buNone/>
                </a:pPr>
                <a:endParaRPr lang="en-US" sz="4400" dirty="0"/>
              </a:p>
              <a:p>
                <a:r>
                  <a:rPr lang="en-US" sz="4400" dirty="0"/>
                  <a:t>Algorithm A </a:t>
                </a:r>
                <a:r>
                  <a:rPr lang="en-US" sz="4400" dirty="0">
                    <a:solidFill>
                      <a:schemeClr val="accent4"/>
                    </a:solidFill>
                  </a:rPr>
                  <a:t>verifies</a:t>
                </a:r>
                <a:r>
                  <a:rPr lang="en-US" sz="4400" dirty="0"/>
                  <a:t> language L in </a:t>
                </a:r>
                <a:r>
                  <a:rPr lang="en-US" sz="4400" dirty="0">
                    <a:solidFill>
                      <a:schemeClr val="accent4"/>
                    </a:solidFill>
                  </a:rPr>
                  <a:t>polynomial time</a:t>
                </a:r>
              </a:p>
              <a:p>
                <a:endParaRPr lang="en-US" sz="4400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E5D99D2C-91AA-D116-3EF6-5F4894AF5B2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1"/>
              </p:nvPr>
            </p:nvSpPr>
            <p:spPr>
              <a:blipFill>
                <a:blip r:embed="rId2"/>
                <a:stretch>
                  <a:fillRect l="-1645" t="-29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itle 1">
            <a:extLst>
              <a:ext uri="{FF2B5EF4-FFF2-40B4-BE49-F238E27FC236}">
                <a16:creationId xmlns:a16="http://schemas.microsoft.com/office/drawing/2014/main" id="{D3E89931-8A43-5EF1-64F3-154F00584C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7377" y="1871164"/>
            <a:ext cx="14715569" cy="511175"/>
          </a:xfrm>
        </p:spPr>
        <p:txBody>
          <a:bodyPr>
            <a:normAutofit fontScale="90000"/>
          </a:bodyPr>
          <a:lstStyle/>
          <a:p>
            <a:r>
              <a:rPr lang="en-US" dirty="0"/>
              <a:t>Polynomial time verification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2CC3E31B-5A27-54B9-9488-A23022E3D8D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167377" y="2419728"/>
            <a:ext cx="9768875" cy="803546"/>
          </a:xfrm>
        </p:spPr>
        <p:txBody>
          <a:bodyPr/>
          <a:lstStyle/>
          <a:p>
            <a:r>
              <a:rPr lang="en-US" dirty="0"/>
              <a:t>Complexity class NP</a:t>
            </a:r>
          </a:p>
        </p:txBody>
      </p:sp>
    </p:spTree>
    <p:extLst>
      <p:ext uri="{BB962C8B-B14F-4D97-AF65-F5344CB8AC3E}">
        <p14:creationId xmlns:p14="http://schemas.microsoft.com/office/powerpoint/2010/main" val="928197853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E5D99D2C-91AA-D116-3EF6-5F4894AF5B29}"/>
                  </a:ext>
                </a:extLst>
              </p:cNvPr>
              <p:cNvSpPr>
                <a:spLocks noGrp="1"/>
              </p:cNvSpPr>
              <p:nvPr>
                <p:ph sz="quarter" idx="1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4400" dirty="0"/>
                  <a:t>You can see that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4400" b="0" i="0" smtClean="0">
                        <a:latin typeface="Cambria Math" panose="02040503050406030204" pitchFamily="18" charset="0"/>
                      </a:rPr>
                      <m:t>HAM</m:t>
                    </m:r>
                    <m:r>
                      <a:rPr lang="en-US" sz="4400" b="0" i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US" sz="4400" b="0" i="0" smtClean="0">
                        <a:latin typeface="Cambria Math" panose="02040503050406030204" pitchFamily="18" charset="0"/>
                      </a:rPr>
                      <m:t>CYCLE</m:t>
                    </m:r>
                    <m:r>
                      <a:rPr lang="en-US" sz="4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4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𝑁𝑃</m:t>
                    </m:r>
                  </m:oMath>
                </a14:m>
                <a:r>
                  <a:rPr lang="en-US" sz="4400" dirty="0"/>
                  <a:t>.</a:t>
                </a:r>
              </a:p>
              <a:p>
                <a:r>
                  <a:rPr lang="en-US" sz="4400" dirty="0"/>
                  <a:t>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4400" b="0" i="0" smtClean="0">
                        <a:latin typeface="Cambria Math" panose="02040503050406030204" pitchFamily="18" charset="0"/>
                      </a:rPr>
                      <m:t>L</m:t>
                    </m:r>
                    <m:r>
                      <a:rPr lang="en-US" sz="4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4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4400" dirty="0"/>
                  <a:t>, then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4400">
                        <a:latin typeface="Cambria Math" panose="02040503050406030204" pitchFamily="18" charset="0"/>
                      </a:rPr>
                      <m:t>L</m:t>
                    </m:r>
                    <m:r>
                      <a:rPr lang="en-US" sz="4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4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𝑁𝑃</m:t>
                    </m:r>
                  </m:oMath>
                </a14:m>
                <a:r>
                  <a:rPr lang="en-US" sz="4400" dirty="0"/>
                  <a:t>, since the algorithm can be converted to a two argument verification algorithm that simply ignores any certificate and accept the input string.</a:t>
                </a:r>
              </a:p>
              <a:p>
                <a:r>
                  <a:rPr lang="en-US" sz="4400" dirty="0"/>
                  <a:t>Thus, </a:t>
                </a:r>
                <a14:m>
                  <m:oMath xmlns:m="http://schemas.openxmlformats.org/officeDocument/2006/math">
                    <m:r>
                      <a:rPr lang="en-US" sz="4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US" sz="4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⊆</m:t>
                    </m:r>
                    <m:r>
                      <a:rPr lang="en-US" sz="4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𝑁𝑃</m:t>
                    </m:r>
                  </m:oMath>
                </a14:m>
                <a:r>
                  <a:rPr lang="en-US" sz="4400" dirty="0"/>
                  <a:t>.</a:t>
                </a:r>
              </a:p>
              <a:p>
                <a:endParaRPr lang="en-US" sz="4400" dirty="0"/>
              </a:p>
              <a:p>
                <a:endParaRPr lang="en-US" sz="4400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E5D99D2C-91AA-D116-3EF6-5F4894AF5B2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1"/>
              </p:nvPr>
            </p:nvSpPr>
            <p:spPr>
              <a:blipFill>
                <a:blip r:embed="rId2"/>
                <a:stretch>
                  <a:fillRect l="-1645" t="-2972" r="-12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itle 1">
            <a:extLst>
              <a:ext uri="{FF2B5EF4-FFF2-40B4-BE49-F238E27FC236}">
                <a16:creationId xmlns:a16="http://schemas.microsoft.com/office/drawing/2014/main" id="{D3E89931-8A43-5EF1-64F3-154F00584C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7377" y="1871164"/>
            <a:ext cx="14715569" cy="511175"/>
          </a:xfrm>
        </p:spPr>
        <p:txBody>
          <a:bodyPr>
            <a:normAutofit fontScale="90000"/>
          </a:bodyPr>
          <a:lstStyle/>
          <a:p>
            <a:r>
              <a:rPr lang="en-US" dirty="0"/>
              <a:t>Polynomial time verification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2CC3E31B-5A27-54B9-9488-A23022E3D8D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167377" y="2419728"/>
            <a:ext cx="9768875" cy="803546"/>
          </a:xfrm>
        </p:spPr>
        <p:txBody>
          <a:bodyPr/>
          <a:lstStyle/>
          <a:p>
            <a:r>
              <a:rPr lang="en-US" dirty="0"/>
              <a:t>Complexity class NP</a:t>
            </a:r>
          </a:p>
        </p:txBody>
      </p:sp>
    </p:spTree>
    <p:extLst>
      <p:ext uri="{BB962C8B-B14F-4D97-AF65-F5344CB8AC3E}">
        <p14:creationId xmlns:p14="http://schemas.microsoft.com/office/powerpoint/2010/main" val="2653919938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2B00F-388F-70D0-271B-6648BDBE50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Reduction method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23DB74-F71C-DED6-1AB5-EC1D69F9BAE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2A687C-C88C-DA35-FA0D-D2C87AC5CDC1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altLang="en-US" sz="4400" dirty="0"/>
              <a:t>Reduction is a way of saying that one problem is </a:t>
            </a:r>
            <a:r>
              <a:rPr lang="en-US" altLang="en-US" sz="4400" b="1" dirty="0"/>
              <a:t>“easier”</a:t>
            </a:r>
            <a:r>
              <a:rPr lang="en-US" altLang="en-US" sz="4400" dirty="0"/>
              <a:t> than another.</a:t>
            </a:r>
          </a:p>
          <a:p>
            <a:pPr>
              <a:lnSpc>
                <a:spcPct val="200000"/>
              </a:lnSpc>
            </a:pPr>
            <a:r>
              <a:rPr lang="en-US" altLang="en-US" sz="4400" dirty="0"/>
              <a:t>We say that problem A is easier than problem B, (i.e., we write </a:t>
            </a:r>
            <a:r>
              <a:rPr lang="en-US" altLang="en-US" sz="4400" b="1" dirty="0"/>
              <a:t>“A </a:t>
            </a:r>
            <a:r>
              <a:rPr lang="en-US" altLang="en-US" sz="4400" b="1" dirty="0">
                <a:sym typeface="Symbol" pitchFamily="2" charset="2"/>
              </a:rPr>
              <a:t> </a:t>
            </a:r>
            <a:r>
              <a:rPr lang="en-US" altLang="en-US" sz="4400" b="1" dirty="0"/>
              <a:t>B”</a:t>
            </a:r>
            <a:r>
              <a:rPr lang="en-US" altLang="en-US" sz="4400" dirty="0"/>
              <a:t>) if we can solve A using the algorithm that solves B.</a:t>
            </a:r>
          </a:p>
          <a:p>
            <a:pPr>
              <a:lnSpc>
                <a:spcPct val="200000"/>
              </a:lnSpc>
            </a:pPr>
            <a:r>
              <a:rPr lang="en-US" altLang="en-US" sz="4400" b="1" dirty="0"/>
              <a:t>Idea:</a:t>
            </a:r>
            <a:r>
              <a:rPr lang="en-US" altLang="en-US" sz="4400" dirty="0"/>
              <a:t> </a:t>
            </a:r>
            <a:r>
              <a:rPr lang="en-US" altLang="en-US" sz="4400" dirty="0">
                <a:solidFill>
                  <a:srgbClr val="DD0111"/>
                </a:solidFill>
              </a:rPr>
              <a:t>transform the inputs of A to inputs of B</a:t>
            </a:r>
          </a:p>
          <a:p>
            <a:pPr>
              <a:lnSpc>
                <a:spcPct val="200000"/>
              </a:lnSpc>
            </a:pP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4249742461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DFE9F0-06A4-E932-4009-B1F96FC78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Reduction Method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C5A565-8B0D-C939-4B9B-B4A0DEEF5D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E7F1A5-11C0-E2B2-E02A-07D67E644B30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pPr marL="533400" indent="-533400">
              <a:lnSpc>
                <a:spcPct val="200000"/>
              </a:lnSpc>
            </a:pPr>
            <a:r>
              <a:rPr lang="en-US" altLang="en-US" sz="4400" dirty="0"/>
              <a:t>Given two problems A, B, we say that A is </a:t>
            </a:r>
            <a:r>
              <a:rPr lang="en-US" altLang="en-US" sz="4400" dirty="0" err="1"/>
              <a:t>polynomially</a:t>
            </a:r>
            <a:r>
              <a:rPr lang="en-US" altLang="en-US" sz="4400" dirty="0"/>
              <a:t> </a:t>
            </a:r>
            <a:r>
              <a:rPr lang="en-US" altLang="en-US" sz="4400" b="1" dirty="0"/>
              <a:t>reducible</a:t>
            </a:r>
            <a:r>
              <a:rPr lang="en-US" altLang="en-US" sz="4400" dirty="0"/>
              <a:t> to B (A </a:t>
            </a:r>
            <a:r>
              <a:rPr lang="en-US" altLang="en-US" sz="4400" dirty="0">
                <a:sym typeface="Symbol" pitchFamily="2" charset="2"/>
              </a:rPr>
              <a:t></a:t>
            </a:r>
            <a:r>
              <a:rPr lang="en-US" altLang="en-US" sz="4400" baseline="-25000" dirty="0">
                <a:sym typeface="Symbol" pitchFamily="2" charset="2"/>
              </a:rPr>
              <a:t>p</a:t>
            </a:r>
            <a:r>
              <a:rPr lang="en-US" altLang="en-US" sz="4400" dirty="0">
                <a:sym typeface="Symbol" pitchFamily="2" charset="2"/>
              </a:rPr>
              <a:t> B</a:t>
            </a:r>
            <a:r>
              <a:rPr lang="en-US" altLang="en-US" sz="4400" dirty="0"/>
              <a:t>) if:</a:t>
            </a:r>
          </a:p>
          <a:p>
            <a:pPr marL="914400" lvl="1" indent="-457200">
              <a:lnSpc>
                <a:spcPct val="200000"/>
              </a:lnSpc>
              <a:buFontTx/>
              <a:buAutoNum type="arabicPeriod"/>
            </a:pPr>
            <a:r>
              <a:rPr lang="en-US" altLang="en-US" sz="4400" dirty="0"/>
              <a:t>There exists a function </a:t>
            </a:r>
            <a:r>
              <a:rPr lang="en-US" altLang="en-US" sz="4400" dirty="0">
                <a:latin typeface="Monotype Corsiva" panose="03010101010201010101" pitchFamily="66" charset="0"/>
              </a:rPr>
              <a:t>f  </a:t>
            </a:r>
            <a:r>
              <a:rPr lang="en-US" altLang="en-US" sz="4400" dirty="0"/>
              <a:t>that converts (transform) the input of A to inputs of B in polynomial time</a:t>
            </a:r>
          </a:p>
          <a:p>
            <a:pPr marL="914400" lvl="1" indent="-457200">
              <a:lnSpc>
                <a:spcPct val="200000"/>
              </a:lnSpc>
              <a:buFontTx/>
              <a:buAutoNum type="arabicPeriod"/>
            </a:pPr>
            <a:r>
              <a:rPr lang="en-US" altLang="en-US" sz="4400" dirty="0"/>
              <a:t>The answers are the same, </a:t>
            </a:r>
            <a:r>
              <a:rPr lang="en-US" altLang="en-US" sz="4400" dirty="0" err="1"/>
              <a:t>i.e</a:t>
            </a:r>
            <a:r>
              <a:rPr lang="en-US" altLang="en-US" sz="4400" dirty="0"/>
              <a:t> A(</a:t>
            </a:r>
            <a:r>
              <a:rPr lang="en-US" altLang="en-US" sz="4400" dirty="0" err="1"/>
              <a:t>i</a:t>
            </a:r>
            <a:r>
              <a:rPr lang="en-US" altLang="en-US" sz="4400" dirty="0"/>
              <a:t>) = YES </a:t>
            </a:r>
            <a:r>
              <a:rPr lang="en-US" altLang="en-US" sz="4400" dirty="0">
                <a:sym typeface="Symbol" pitchFamily="2" charset="2"/>
              </a:rPr>
              <a:t> B(f(</a:t>
            </a:r>
            <a:r>
              <a:rPr lang="en-US" altLang="en-US" sz="4400" dirty="0" err="1">
                <a:sym typeface="Symbol" pitchFamily="2" charset="2"/>
              </a:rPr>
              <a:t>i</a:t>
            </a:r>
            <a:r>
              <a:rPr lang="en-US" altLang="en-US" sz="4400" dirty="0">
                <a:sym typeface="Symbol" pitchFamily="2" charset="2"/>
              </a:rPr>
              <a:t>)) = YES</a:t>
            </a:r>
          </a:p>
          <a:p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844296947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E7A6E3-8D37-7AD5-2080-ACC848531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Reduction Method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6F6584-6794-2877-3889-DAA39CA1A4A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6E795F-7DC7-F39D-5DA4-059ED9E7783D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167377" y="8340382"/>
            <a:ext cx="20057623" cy="4308817"/>
          </a:xfrm>
        </p:spPr>
        <p:txBody>
          <a:bodyPr/>
          <a:lstStyle/>
          <a:p>
            <a:r>
              <a:rPr lang="en-US" sz="4800" dirty="0"/>
              <a:t>To solve problem A in polynomial time:</a:t>
            </a:r>
          </a:p>
          <a:p>
            <a:pPr marL="914400" lvl="1" indent="-457200">
              <a:lnSpc>
                <a:spcPct val="130000"/>
              </a:lnSpc>
              <a:buFontTx/>
              <a:buAutoNum type="arabicPeriod"/>
            </a:pPr>
            <a:r>
              <a:rPr lang="en-US" altLang="en-US" sz="4800" dirty="0"/>
              <a:t>Use a </a:t>
            </a:r>
            <a:r>
              <a:rPr lang="en-US" altLang="en-US" sz="4800" b="1" dirty="0"/>
              <a:t>polynomial time</a:t>
            </a:r>
            <a:r>
              <a:rPr lang="en-US" altLang="en-US" sz="4800" dirty="0"/>
              <a:t> reduction algorithm (f) to transform A into B</a:t>
            </a:r>
          </a:p>
          <a:p>
            <a:pPr marL="914400" lvl="1" indent="-457200">
              <a:lnSpc>
                <a:spcPct val="130000"/>
              </a:lnSpc>
              <a:buFontTx/>
              <a:buAutoNum type="arabicPeriod" startAt="2"/>
            </a:pPr>
            <a:r>
              <a:rPr lang="en-US" altLang="en-US" sz="4800" dirty="0"/>
              <a:t>Run a known </a:t>
            </a:r>
            <a:r>
              <a:rPr lang="en-US" altLang="en-US" sz="4800" b="1" dirty="0"/>
              <a:t>polynomial time</a:t>
            </a:r>
            <a:r>
              <a:rPr lang="en-US" altLang="en-US" sz="4800" dirty="0"/>
              <a:t> algorithm for B</a:t>
            </a:r>
          </a:p>
          <a:p>
            <a:pPr marL="914400" lvl="1" indent="-457200">
              <a:lnSpc>
                <a:spcPct val="130000"/>
              </a:lnSpc>
              <a:buFontTx/>
              <a:buAutoNum type="arabicPeriod" startAt="2"/>
            </a:pPr>
            <a:r>
              <a:rPr lang="en-US" altLang="en-US" sz="4800" dirty="0"/>
              <a:t>Use the answer for B as the answer for A</a:t>
            </a:r>
          </a:p>
          <a:p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FA7CDA6-02F0-5EA9-7C9C-F5383C19C901}"/>
              </a:ext>
            </a:extLst>
          </p:cNvPr>
          <p:cNvGrpSpPr>
            <a:grpSpLocks/>
          </p:cNvGrpSpPr>
          <p:nvPr/>
        </p:nvGrpSpPr>
        <p:grpSpPr bwMode="auto">
          <a:xfrm>
            <a:off x="3004036" y="4125886"/>
            <a:ext cx="17864431" cy="3459661"/>
            <a:chOff x="304" y="964"/>
            <a:chExt cx="5112" cy="99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E51CC10-1C01-4E3A-484C-C57EBBFCEE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7" y="965"/>
              <a:ext cx="4181" cy="989"/>
            </a:xfrm>
            <a:prstGeom prst="rect">
              <a:avLst/>
            </a:prstGeom>
            <a:solidFill>
              <a:srgbClr val="EAEAEA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en-US" altLang="en-US" sz="4400">
                <a:solidFill>
                  <a:srgbClr val="002060"/>
                </a:solidFill>
              </a:endParaRPr>
            </a:p>
            <a:p>
              <a:pPr algn="ctr"/>
              <a:endParaRPr lang="en-US" altLang="en-US" sz="4400">
                <a:solidFill>
                  <a:srgbClr val="002060"/>
                </a:solidFill>
              </a:endParaRPr>
            </a:p>
            <a:p>
              <a:pPr algn="ctr"/>
              <a:endParaRPr lang="en-US" altLang="en-US" sz="4400">
                <a:solidFill>
                  <a:srgbClr val="002060"/>
                </a:solidFill>
              </a:endParaRPr>
            </a:p>
            <a:p>
              <a:pPr algn="ctr"/>
              <a:r>
                <a:rPr lang="en-US" altLang="en-US" sz="4400">
                  <a:solidFill>
                    <a:srgbClr val="002060"/>
                  </a:solidFill>
                </a:rPr>
                <a:t>Polynomial time algorithm to decide A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CE2D8A1-4D60-A5E5-B02D-9E60FD9DF6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2" y="1097"/>
              <a:ext cx="614" cy="561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en-US" sz="4800">
                  <a:solidFill>
                    <a:srgbClr val="002060"/>
                  </a:solidFill>
                  <a:latin typeface="Monotype Corsiva" panose="03010101010201010101" pitchFamily="66" charset="0"/>
                </a:rPr>
                <a:t>f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2574919-D768-42BA-889D-3582CB151D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24" y="1097"/>
              <a:ext cx="2082" cy="561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en-US" sz="4400">
                  <a:solidFill>
                    <a:srgbClr val="002060"/>
                  </a:solidFill>
                </a:rPr>
                <a:t>Polynomial time </a:t>
              </a:r>
            </a:p>
            <a:p>
              <a:pPr algn="ctr"/>
              <a:r>
                <a:rPr lang="en-US" altLang="en-US" sz="4400">
                  <a:solidFill>
                    <a:srgbClr val="002060"/>
                  </a:solidFill>
                </a:rPr>
                <a:t>algorithm to decide B</a:t>
              </a:r>
            </a:p>
          </p:txBody>
        </p:sp>
        <p:sp>
          <p:nvSpPr>
            <p:cNvPr id="9" name="Line 8">
              <a:extLst>
                <a:ext uri="{FF2B5EF4-FFF2-40B4-BE49-F238E27FC236}">
                  <a16:creationId xmlns:a16="http://schemas.microsoft.com/office/drawing/2014/main" id="{4FA4818B-2963-4938-EE2C-2A912100117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4" y="1378"/>
              <a:ext cx="557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4400">
                <a:solidFill>
                  <a:srgbClr val="002060"/>
                </a:solidFill>
              </a:endParaRPr>
            </a:p>
          </p:txBody>
        </p:sp>
        <p:sp>
          <p:nvSpPr>
            <p:cNvPr id="10" name="Text Box 9">
              <a:extLst>
                <a:ext uri="{FF2B5EF4-FFF2-40B4-BE49-F238E27FC236}">
                  <a16:creationId xmlns:a16="http://schemas.microsoft.com/office/drawing/2014/main" id="{D0F87A43-9E46-5E74-B929-884200AC0C5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0" y="1069"/>
              <a:ext cx="164" cy="2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4800">
                  <a:solidFill>
                    <a:srgbClr val="002060"/>
                  </a:solidFill>
                  <a:sym typeface="Symbol" pitchFamily="2" charset="2"/>
                </a:rPr>
                <a:t></a:t>
              </a:r>
            </a:p>
          </p:txBody>
        </p:sp>
        <p:sp>
          <p:nvSpPr>
            <p:cNvPr id="11" name="Text Box 10">
              <a:extLst>
                <a:ext uri="{FF2B5EF4-FFF2-40B4-BE49-F238E27FC236}">
                  <a16:creationId xmlns:a16="http://schemas.microsoft.com/office/drawing/2014/main" id="{64AFB091-7FE6-7105-C29F-79935D0F842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91" y="1069"/>
              <a:ext cx="150" cy="2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4800">
                  <a:solidFill>
                    <a:srgbClr val="002060"/>
                  </a:solidFill>
                  <a:sym typeface="Symbol" pitchFamily="2" charset="2"/>
                </a:rPr>
                <a:t></a:t>
              </a:r>
            </a:p>
          </p:txBody>
        </p:sp>
        <p:sp>
          <p:nvSpPr>
            <p:cNvPr id="12" name="Line 11">
              <a:extLst>
                <a:ext uri="{FF2B5EF4-FFF2-40B4-BE49-F238E27FC236}">
                  <a16:creationId xmlns:a16="http://schemas.microsoft.com/office/drawing/2014/main" id="{130EFF65-8B87-0112-F300-EF6461490DA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80" y="1378"/>
              <a:ext cx="74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4400">
                <a:solidFill>
                  <a:srgbClr val="002060"/>
                </a:solidFill>
              </a:endParaRPr>
            </a:p>
          </p:txBody>
        </p:sp>
        <p:sp>
          <p:nvSpPr>
            <p:cNvPr id="13" name="Line 12">
              <a:extLst>
                <a:ext uri="{FF2B5EF4-FFF2-40B4-BE49-F238E27FC236}">
                  <a16:creationId xmlns:a16="http://schemas.microsoft.com/office/drawing/2014/main" id="{C030768F-25B2-EDF4-248C-1E8B7B08570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310" y="1181"/>
              <a:ext cx="547" cy="19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4400">
                <a:solidFill>
                  <a:srgbClr val="002060"/>
                </a:solidFill>
              </a:endParaRPr>
            </a:p>
          </p:txBody>
        </p:sp>
        <p:sp>
          <p:nvSpPr>
            <p:cNvPr id="14" name="Line 13">
              <a:extLst>
                <a:ext uri="{FF2B5EF4-FFF2-40B4-BE49-F238E27FC236}">
                  <a16:creationId xmlns:a16="http://schemas.microsoft.com/office/drawing/2014/main" id="{9E0445DD-CA38-E082-C04A-6BDE44BA000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10" y="1392"/>
              <a:ext cx="547" cy="19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4400">
                <a:solidFill>
                  <a:srgbClr val="002060"/>
                </a:solidFill>
              </a:endParaRPr>
            </a:p>
          </p:txBody>
        </p:sp>
        <p:sp>
          <p:nvSpPr>
            <p:cNvPr id="15" name="Line 14">
              <a:extLst>
                <a:ext uri="{FF2B5EF4-FFF2-40B4-BE49-F238E27FC236}">
                  <a16:creationId xmlns:a16="http://schemas.microsoft.com/office/drawing/2014/main" id="{2F4F095F-A856-3A3F-2588-79D90138BF8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54" y="1186"/>
              <a:ext cx="557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4400">
                <a:solidFill>
                  <a:srgbClr val="002060"/>
                </a:solidFill>
              </a:endParaRPr>
            </a:p>
          </p:txBody>
        </p:sp>
        <p:sp>
          <p:nvSpPr>
            <p:cNvPr id="16" name="Line 15">
              <a:extLst>
                <a:ext uri="{FF2B5EF4-FFF2-40B4-BE49-F238E27FC236}">
                  <a16:creationId xmlns:a16="http://schemas.microsoft.com/office/drawing/2014/main" id="{64A9D0CD-7154-24F0-12DD-11F60B142B4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59" y="1580"/>
              <a:ext cx="557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4400">
                <a:solidFill>
                  <a:srgbClr val="002060"/>
                </a:solidFill>
              </a:endParaRPr>
            </a:p>
          </p:txBody>
        </p:sp>
        <p:sp>
          <p:nvSpPr>
            <p:cNvPr id="17" name="Text Box 16">
              <a:extLst>
                <a:ext uri="{FF2B5EF4-FFF2-40B4-BE49-F238E27FC236}">
                  <a16:creationId xmlns:a16="http://schemas.microsoft.com/office/drawing/2014/main" id="{79846883-50E9-4115-29C8-0C552188E9C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37" y="1060"/>
              <a:ext cx="269" cy="2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4400">
                  <a:solidFill>
                    <a:srgbClr val="002060"/>
                  </a:solidFill>
                </a:rPr>
                <a:t>yes</a:t>
              </a:r>
            </a:p>
          </p:txBody>
        </p:sp>
        <p:sp>
          <p:nvSpPr>
            <p:cNvPr id="18" name="Text Box 17">
              <a:extLst>
                <a:ext uri="{FF2B5EF4-FFF2-40B4-BE49-F238E27FC236}">
                  <a16:creationId xmlns:a16="http://schemas.microsoft.com/office/drawing/2014/main" id="{0B3C5257-E779-1C70-9515-5AC04874D93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52" y="1458"/>
              <a:ext cx="223" cy="2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4400">
                  <a:solidFill>
                    <a:srgbClr val="002060"/>
                  </a:solidFill>
                </a:rPr>
                <a:t>no</a:t>
              </a:r>
            </a:p>
          </p:txBody>
        </p:sp>
        <p:sp>
          <p:nvSpPr>
            <p:cNvPr id="19" name="Text Box 18">
              <a:extLst>
                <a:ext uri="{FF2B5EF4-FFF2-40B4-BE49-F238E27FC236}">
                  <a16:creationId xmlns:a16="http://schemas.microsoft.com/office/drawing/2014/main" id="{DF563B07-212B-931C-BF58-DA516782F66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32" y="964"/>
              <a:ext cx="269" cy="2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4400">
                  <a:solidFill>
                    <a:srgbClr val="002060"/>
                  </a:solidFill>
                </a:rPr>
                <a:t>yes</a:t>
              </a:r>
            </a:p>
          </p:txBody>
        </p:sp>
        <p:sp>
          <p:nvSpPr>
            <p:cNvPr id="20" name="Text Box 19">
              <a:extLst>
                <a:ext uri="{FF2B5EF4-FFF2-40B4-BE49-F238E27FC236}">
                  <a16:creationId xmlns:a16="http://schemas.microsoft.com/office/drawing/2014/main" id="{F344A22B-27DC-34B0-FCF9-CA6B1F8A23D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47" y="1362"/>
              <a:ext cx="223" cy="2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4400">
                  <a:solidFill>
                    <a:srgbClr val="002060"/>
                  </a:solidFill>
                </a:rPr>
                <a:t>no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429481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8EC98-E48E-DE97-8820-42A2E5A0B7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Reduction Method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ED2B60-B0D8-C2EE-8264-58844535C4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0F7CE57C-132B-0098-98A6-D24D60943853}"/>
                  </a:ext>
                </a:extLst>
              </p:cNvPr>
              <p:cNvSpPr>
                <a:spLocks noGrp="1"/>
              </p:cNvSpPr>
              <p:nvPr>
                <p:ph sz="quarter" idx="1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4800" dirty="0"/>
                  <a:t>Now we can properly define the set of NP-complete languages:</a:t>
                </a:r>
              </a:p>
              <a:p>
                <a:r>
                  <a:rPr lang="en-US" sz="4800" dirty="0"/>
                  <a:t>A language </a:t>
                </a:r>
                <a14:m>
                  <m:oMath xmlns:m="http://schemas.openxmlformats.org/officeDocument/2006/math">
                    <m:r>
                      <a:rPr lang="en-US" sz="4800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4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⊆</m:t>
                    </m:r>
                    <m:sSup>
                      <m:sSupPr>
                        <m:ctrlPr>
                          <a:rPr lang="en-US" sz="4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{0,1}</m:t>
                        </m:r>
                      </m:e>
                      <m:sup>
                        <m:r>
                          <a:rPr lang="en-US" sz="4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4800" dirty="0"/>
                  <a:t> is NP-complete if:</a:t>
                </a:r>
              </a:p>
              <a:p>
                <a:pPr marL="1352550" lvl="1" indent="-74295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4800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4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4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𝑁𝑃</m:t>
                    </m:r>
                  </m:oMath>
                </a14:m>
                <a:r>
                  <a:rPr lang="en-US" sz="4800" dirty="0"/>
                  <a:t>, and</a:t>
                </a:r>
              </a:p>
              <a:p>
                <a:pPr marL="1352550" lvl="1" indent="-742950">
                  <a:buFont typeface="+mj-lt"/>
                  <a:buAutoNum type="arabicPeriod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4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sz="48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sSub>
                      <m:sSubPr>
                        <m:ctrlPr>
                          <a:rPr lang="en-US" sz="4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</m:e>
                      <m:sub>
                        <m:r>
                          <a:rPr lang="en-US" sz="4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sz="4800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4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4800" b="0" i="1" smtClean="0">
                        <a:latin typeface="Cambria Math" panose="02040503050406030204" pitchFamily="18" charset="0"/>
                      </a:rPr>
                      <m:t>𝑓𝑜𝑟</m:t>
                    </m:r>
                    <m:r>
                      <a:rPr lang="en-US" sz="4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4800" b="0" i="1" smtClean="0">
                        <a:latin typeface="Cambria Math" panose="02040503050406030204" pitchFamily="18" charset="0"/>
                      </a:rPr>
                      <m:t>𝑒𝑣𝑒𝑟𝑦</m:t>
                    </m:r>
                    <m:r>
                      <a:rPr lang="en-US" sz="4800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4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8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sz="48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4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4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𝑁𝑃</m:t>
                    </m:r>
                  </m:oMath>
                </a14:m>
                <a:endParaRPr lang="en-US" sz="4800" dirty="0"/>
              </a:p>
              <a:p>
                <a:r>
                  <a:rPr lang="en-US" sz="4800" dirty="0"/>
                  <a:t>If language L satisfies property 2, but not necessarily property 1, we say that L is NP-hard.</a:t>
                </a:r>
              </a:p>
              <a:p>
                <a:endParaRPr lang="en-US" sz="4800" dirty="0"/>
              </a:p>
              <a:p>
                <a:endParaRPr lang="en-US" sz="4800" dirty="0"/>
              </a:p>
            </p:txBody>
          </p:sp>
        </mc:Choice>
        <mc:Fallback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0F7CE57C-132B-0098-98A6-D24D6094385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1"/>
              </p:nvPr>
            </p:nvSpPr>
            <p:spPr>
              <a:blipFill>
                <a:blip r:embed="rId2"/>
                <a:stretch>
                  <a:fillRect l="-1834" t="-3418" r="-2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92451860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8EC98-E48E-DE97-8820-42A2E5A0B7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Reduction Method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ED2B60-B0D8-C2EE-8264-58844535C4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7CE57C-132B-0098-98A6-D24D6094385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167377" y="11844836"/>
            <a:ext cx="20057623" cy="804364"/>
          </a:xfrm>
        </p:spPr>
        <p:txBody>
          <a:bodyPr>
            <a:normAutofit lnSpcReduction="10000"/>
          </a:bodyPr>
          <a:lstStyle/>
          <a:p>
            <a:r>
              <a:rPr lang="en-US" sz="4800" dirty="0"/>
              <a:t>This is the relationship for P, NP, NP-Hard and NP-Complete </a:t>
            </a:r>
          </a:p>
          <a:p>
            <a:endParaRPr lang="en-US" sz="4800" dirty="0"/>
          </a:p>
          <a:p>
            <a:endParaRPr lang="en-US" sz="4800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F95F937-22EC-232F-EC92-39895226B8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09621" y="3284951"/>
            <a:ext cx="13164757" cy="8227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121222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8EC98-E48E-DE97-8820-42A2E5A0B7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Reduction Method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ED2B60-B0D8-C2EE-8264-58844535C4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7CE57C-132B-0098-98A6-D24D60943853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From previous diagram, we can infer that a problem is called NP-Complete if it is NP and also NP-Hard.</a:t>
            </a:r>
          </a:p>
          <a:p>
            <a:r>
              <a:rPr lang="en-US" sz="4800" dirty="0"/>
              <a:t>To prove that the problem L is in NP, just make a verification algorithm that runs in polynomial.</a:t>
            </a:r>
          </a:p>
          <a:p>
            <a:r>
              <a:rPr lang="en-US" sz="4800" dirty="0"/>
              <a:t>To prove that the problem L is in NP-Hard, we need to reduce another NP-Hard Problem L’ to solve problem L.</a:t>
            </a:r>
          </a:p>
          <a:p>
            <a:endParaRPr lang="en-US" sz="4800" dirty="0"/>
          </a:p>
          <a:p>
            <a:r>
              <a:rPr lang="en-US" sz="4800" dirty="0"/>
              <a:t>So, if we need another NP-Hard problem to prove another NP-Hard problem, then there should be a </a:t>
            </a:r>
            <a:r>
              <a:rPr lang="en-US" sz="4800" dirty="0">
                <a:solidFill>
                  <a:schemeClr val="accent4"/>
                </a:solidFill>
              </a:rPr>
              <a:t>first NP-Hard problem </a:t>
            </a:r>
            <a:r>
              <a:rPr lang="en-US" sz="4800" dirty="0"/>
              <a:t>to prove all other NP Problems.</a:t>
            </a:r>
          </a:p>
          <a:p>
            <a:endParaRPr lang="en-US" sz="4800" dirty="0"/>
          </a:p>
          <a:p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691219188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F46BA7-0C69-3CB8-BD4D-D48C18C990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Reduction Method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121D5B-4DC4-7223-9CD1-934C9D0B96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 First NP-complete problem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062265-21EA-116E-8EBD-4FF82C9E3504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167377" y="9457508"/>
            <a:ext cx="20057623" cy="3191691"/>
          </a:xfrm>
        </p:spPr>
        <p:txBody>
          <a:bodyPr>
            <a:normAutofit fontScale="92500" lnSpcReduction="10000"/>
          </a:bodyPr>
          <a:lstStyle/>
          <a:p>
            <a:pPr marL="0" indent="0">
              <a:spcBef>
                <a:spcPct val="50000"/>
              </a:spcBef>
              <a:buNone/>
            </a:pPr>
            <a:r>
              <a:rPr lang="en-US" altLang="en-US" sz="4400" dirty="0">
                <a:solidFill>
                  <a:srgbClr val="003399"/>
                </a:solidFill>
              </a:rPr>
              <a:t>Circuit-SAT (circuit-satisfiability)</a:t>
            </a:r>
          </a:p>
          <a:p>
            <a:pPr algn="l" eaLnBrk="1" hangingPunct="1">
              <a:spcBef>
                <a:spcPct val="50000"/>
              </a:spcBef>
            </a:pPr>
            <a:r>
              <a:rPr lang="en-US" altLang="en-US" sz="4400" dirty="0">
                <a:solidFill>
                  <a:srgbClr val="003399"/>
                </a:solidFill>
              </a:rPr>
              <a:t>Input:</a:t>
            </a:r>
            <a:r>
              <a:rPr lang="en-US" altLang="en-US" sz="4400" dirty="0"/>
              <a:t> Boolean combinatorial circuit</a:t>
            </a:r>
          </a:p>
          <a:p>
            <a:pPr algn="l" eaLnBrk="1" hangingPunct="1">
              <a:spcBef>
                <a:spcPct val="50000"/>
              </a:spcBef>
            </a:pPr>
            <a:r>
              <a:rPr lang="en-US" altLang="en-US" sz="4400" dirty="0">
                <a:solidFill>
                  <a:srgbClr val="003399"/>
                </a:solidFill>
              </a:rPr>
              <a:t>Question:</a:t>
            </a:r>
            <a:r>
              <a:rPr lang="en-US" altLang="en-US" sz="4400" dirty="0"/>
              <a:t> Can input variables be set such that circuit evaluates the output to true (1)?</a:t>
            </a:r>
          </a:p>
        </p:txBody>
      </p:sp>
      <p:pic>
        <p:nvPicPr>
          <p:cNvPr id="6" name="Picture 5" descr="A diagram of a computer&#10;&#10;Description automatically generated">
            <a:extLst>
              <a:ext uri="{FF2B5EF4-FFF2-40B4-BE49-F238E27FC236}">
                <a16:creationId xmlns:a16="http://schemas.microsoft.com/office/drawing/2014/main" id="{87FFE3A8-9C95-6F39-A4A3-7882360EC3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7376" y="3596081"/>
            <a:ext cx="20057623" cy="5550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857684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EDF51-9CD7-8BF2-FE5F-9CE55A770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Reduction Method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8F4EFA-767C-9596-6981-4E2584B5F96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167377" y="2419728"/>
            <a:ext cx="11829977" cy="803546"/>
          </a:xfrm>
        </p:spPr>
        <p:txBody>
          <a:bodyPr>
            <a:normAutofit/>
          </a:bodyPr>
          <a:lstStyle/>
          <a:p>
            <a:r>
              <a:rPr lang="en-US" dirty="0"/>
              <a:t>Proving NP-Completeness of other problems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C677DA-AACA-1271-538A-FB9C1A858D97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 lnSpcReduction="10000"/>
          </a:bodyPr>
          <a:lstStyle/>
          <a:p>
            <a:pPr marL="412750" indent="-412750" eaLnBrk="1" hangingPunct="1">
              <a:buFont typeface="Wingdings" pitchFamily="2" charset="2"/>
              <a:buNone/>
            </a:pPr>
            <a:r>
              <a:rPr lang="en-US" altLang="en-US" sz="3600" dirty="0">
                <a:solidFill>
                  <a:srgbClr val="CC0000"/>
                </a:solidFill>
              </a:rPr>
              <a:t>Theorem:</a:t>
            </a:r>
            <a:r>
              <a:rPr lang="en-US" altLang="en-US" sz="3600" dirty="0"/>
              <a:t>  If problem A is NP-hard and problem A ≤</a:t>
            </a:r>
            <a:r>
              <a:rPr lang="en-US" altLang="en-US" sz="3600" baseline="-25000" dirty="0"/>
              <a:t>P</a:t>
            </a:r>
            <a:r>
              <a:rPr lang="en-US" altLang="en-US" sz="3600" dirty="0"/>
              <a:t> problem B,</a:t>
            </a:r>
          </a:p>
          <a:p>
            <a:pPr marL="412750" indent="-412750" eaLnBrk="1" hangingPunct="1">
              <a:buFont typeface="Wingdings" pitchFamily="2" charset="2"/>
              <a:buNone/>
            </a:pPr>
            <a:r>
              <a:rPr lang="en-US" altLang="en-US" sz="3600" dirty="0"/>
              <a:t>                    then problem B is also NP-hard. </a:t>
            </a:r>
          </a:p>
          <a:p>
            <a:pPr marL="412750" indent="-412750" eaLnBrk="1" hangingPunct="1">
              <a:buFont typeface="Wingdings" pitchFamily="2" charset="2"/>
              <a:buNone/>
            </a:pPr>
            <a:endParaRPr lang="en-US" altLang="en-US" sz="3600" dirty="0"/>
          </a:p>
          <a:p>
            <a:pPr marL="412750" indent="-412750" eaLnBrk="1" hangingPunct="1">
              <a:buFont typeface="Wingdings" pitchFamily="2" charset="2"/>
              <a:buNone/>
            </a:pPr>
            <a:r>
              <a:rPr lang="en-US" altLang="en-US" sz="3600" dirty="0"/>
              <a:t>General strategy to prove that a problem B is NP-complete</a:t>
            </a:r>
          </a:p>
          <a:p>
            <a:pPr marL="412750" indent="-412750" eaLnBrk="1" hangingPunct="1">
              <a:buFont typeface="Wingdings" pitchFamily="2" charset="2"/>
              <a:buNone/>
            </a:pPr>
            <a:endParaRPr lang="en-US" altLang="en-US" sz="3600" dirty="0"/>
          </a:p>
          <a:p>
            <a:pPr marL="412750" indent="-412750" eaLnBrk="1" hangingPunct="1">
              <a:buClr>
                <a:srgbClr val="003399"/>
              </a:buClr>
              <a:buFont typeface="Wingdings" pitchFamily="2" charset="2"/>
              <a:buAutoNum type="arabicPeriod"/>
            </a:pPr>
            <a:r>
              <a:rPr lang="en-US" altLang="en-US" sz="3600" dirty="0"/>
              <a:t>Select problem A that is known to be NP-complete.</a:t>
            </a:r>
          </a:p>
          <a:p>
            <a:pPr marL="412750" indent="-412750" eaLnBrk="1" hangingPunct="1">
              <a:buClr>
                <a:srgbClr val="003399"/>
              </a:buClr>
              <a:buFont typeface="Wingdings" pitchFamily="2" charset="2"/>
              <a:buAutoNum type="arabicPeriod"/>
            </a:pPr>
            <a:r>
              <a:rPr lang="en-US" altLang="en-US" sz="3600" dirty="0"/>
              <a:t>Prove that  A ≤</a:t>
            </a:r>
            <a:r>
              <a:rPr lang="en-US" altLang="en-US" sz="3600" baseline="-25000" dirty="0"/>
              <a:t>P</a:t>
            </a:r>
            <a:r>
              <a:rPr lang="en-US" altLang="en-US" sz="3600" dirty="0"/>
              <a:t> B:</a:t>
            </a:r>
          </a:p>
          <a:p>
            <a:pPr marL="869950" lvl="1" indent="-412750" eaLnBrk="1" hangingPunct="1">
              <a:buClr>
                <a:srgbClr val="003399"/>
              </a:buClr>
              <a:buFont typeface="Wingdings" pitchFamily="2" charset="2"/>
              <a:buAutoNum type="romanLcPeriod"/>
            </a:pPr>
            <a:r>
              <a:rPr lang="en-US" altLang="en-US" sz="3600" dirty="0"/>
              <a:t>Describe reduction algorithm, which maps instances </a:t>
            </a:r>
            <a:r>
              <a:rPr lang="en-US" altLang="en-US" sz="3600" i="1" dirty="0"/>
              <a:t>x</a:t>
            </a:r>
            <a:r>
              <a:rPr lang="en-US" altLang="en-US" sz="3600" dirty="0"/>
              <a:t> of A to instances </a:t>
            </a:r>
            <a:r>
              <a:rPr lang="en-US" altLang="en-US" sz="3600" i="1" dirty="0"/>
              <a:t>f </a:t>
            </a:r>
            <a:r>
              <a:rPr lang="en-US" altLang="en-US" sz="3600" dirty="0"/>
              <a:t>(</a:t>
            </a:r>
            <a:r>
              <a:rPr lang="en-US" altLang="en-US" sz="3600" i="1" dirty="0"/>
              <a:t>x</a:t>
            </a:r>
            <a:r>
              <a:rPr lang="en-US" altLang="en-US" sz="3600" dirty="0"/>
              <a:t>) of B.</a:t>
            </a:r>
          </a:p>
          <a:p>
            <a:pPr marL="869950" lvl="1" indent="-412750" eaLnBrk="1" hangingPunct="1">
              <a:buClr>
                <a:srgbClr val="003399"/>
              </a:buClr>
              <a:buFont typeface="Wingdings" pitchFamily="2" charset="2"/>
              <a:buAutoNum type="romanLcPeriod"/>
            </a:pPr>
            <a:r>
              <a:rPr lang="en-US" altLang="en-US" sz="3600" dirty="0"/>
              <a:t>Prove that  </a:t>
            </a:r>
            <a:r>
              <a:rPr lang="en-US" altLang="en-US" sz="3600" i="1" dirty="0"/>
              <a:t>x</a:t>
            </a:r>
            <a:r>
              <a:rPr lang="en-US" altLang="en-US" sz="3600" dirty="0"/>
              <a:t> is “yes”-instance for </a:t>
            </a:r>
            <a:r>
              <a:rPr lang="en-US" altLang="en-US" sz="3600" i="1" dirty="0"/>
              <a:t>A</a:t>
            </a:r>
            <a:r>
              <a:rPr lang="en-US" altLang="en-US" sz="3600" dirty="0"/>
              <a:t>    if     </a:t>
            </a:r>
            <a:r>
              <a:rPr lang="en-US" altLang="en-US" sz="3600" i="1" dirty="0"/>
              <a:t>f </a:t>
            </a:r>
            <a:r>
              <a:rPr lang="en-US" altLang="en-US" sz="3600" dirty="0"/>
              <a:t>(</a:t>
            </a:r>
            <a:r>
              <a:rPr lang="en-US" altLang="en-US" sz="3600" i="1" dirty="0"/>
              <a:t>x</a:t>
            </a:r>
            <a:r>
              <a:rPr lang="en-US" altLang="en-US" sz="3600" dirty="0"/>
              <a:t>) is “yes”-instance for </a:t>
            </a:r>
            <a:r>
              <a:rPr lang="en-US" altLang="en-US" sz="3600" i="1" dirty="0"/>
              <a:t>B</a:t>
            </a:r>
            <a:r>
              <a:rPr lang="en-US" altLang="en-US" sz="3600" dirty="0"/>
              <a:t> </a:t>
            </a:r>
          </a:p>
          <a:p>
            <a:pPr marL="869950" lvl="1" indent="-412750" eaLnBrk="1" hangingPunct="1">
              <a:buClr>
                <a:srgbClr val="003399"/>
              </a:buClr>
              <a:buFont typeface="Wingdings" pitchFamily="2" charset="2"/>
              <a:buAutoNum type="romanLcPeriod"/>
            </a:pPr>
            <a:r>
              <a:rPr lang="en-US" altLang="en-US" sz="3600" dirty="0"/>
              <a:t>Prove that reduction algorithm runs in polynomial time</a:t>
            </a:r>
          </a:p>
          <a:p>
            <a:pPr marL="869950" lvl="1" indent="-412750" eaLnBrk="1" hangingPunct="1">
              <a:buClr>
                <a:srgbClr val="003399"/>
              </a:buClr>
              <a:buFont typeface="Wingdings" pitchFamily="2" charset="2"/>
              <a:buNone/>
            </a:pPr>
            <a:endParaRPr lang="en-US" altLang="en-US" sz="3600" dirty="0"/>
          </a:p>
          <a:p>
            <a:pPr marL="869950" lvl="1" indent="-412750" eaLnBrk="1" hangingPunct="1">
              <a:buClr>
                <a:srgbClr val="003399"/>
              </a:buClr>
              <a:buFont typeface="Wingdings" pitchFamily="2" charset="2"/>
              <a:buNone/>
            </a:pPr>
            <a:r>
              <a:rPr lang="en-US" altLang="en-US" sz="3600" dirty="0"/>
              <a:t>(Now you have shown that B is NP-hard.)</a:t>
            </a:r>
          </a:p>
          <a:p>
            <a:pPr marL="869950" lvl="1" indent="-412750" eaLnBrk="1" hangingPunct="1">
              <a:buClr>
                <a:srgbClr val="003399"/>
              </a:buClr>
              <a:buFont typeface="Wingdings" pitchFamily="2" charset="2"/>
              <a:buNone/>
            </a:pPr>
            <a:endParaRPr lang="en-US" altLang="en-US" sz="3600" dirty="0"/>
          </a:p>
          <a:p>
            <a:pPr marL="412750" indent="-412750" eaLnBrk="1" hangingPunct="1">
              <a:buClr>
                <a:srgbClr val="003399"/>
              </a:buClr>
              <a:buFont typeface="Wingdings" pitchFamily="2" charset="2"/>
              <a:buAutoNum type="arabicPeriod" startAt="3"/>
            </a:pPr>
            <a:r>
              <a:rPr lang="en-US" altLang="en-US" sz="3600" dirty="0"/>
              <a:t>Prove that B is in NP by giving polynomial-time verification algorithm.</a:t>
            </a:r>
          </a:p>
        </p:txBody>
      </p:sp>
    </p:spTree>
    <p:extLst>
      <p:ext uri="{BB962C8B-B14F-4D97-AF65-F5344CB8AC3E}">
        <p14:creationId xmlns:p14="http://schemas.microsoft.com/office/powerpoint/2010/main" val="3063578485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090CC2-8C3C-3D20-8469-C23F6C375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NP-Completeness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8E8B1A-A53C-B5EA-203E-9B52A77C5F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4CBE2A-462B-2022-DAB8-1195C17D048D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altLang="en-US" sz="4400" dirty="0">
                <a:solidFill>
                  <a:schemeClr val="accent4"/>
                </a:solidFill>
              </a:rPr>
              <a:t>So far, we’ve seen a lot of good news!</a:t>
            </a:r>
          </a:p>
          <a:p>
            <a:pPr lvl="1"/>
            <a:r>
              <a:rPr lang="en-US" altLang="en-US" sz="4400" dirty="0"/>
              <a:t>Such-and-such a problem can be solved quickly (i.e., in close to linear time, or at least a time that is some small polynomial function of the input size)</a:t>
            </a:r>
          </a:p>
          <a:p>
            <a:r>
              <a:rPr lang="en-US" altLang="en-US" sz="4400" dirty="0">
                <a:solidFill>
                  <a:schemeClr val="accent4"/>
                </a:solidFill>
              </a:rPr>
              <a:t>NP-completeness is a form of bad news!</a:t>
            </a:r>
          </a:p>
          <a:p>
            <a:pPr lvl="1"/>
            <a:r>
              <a:rPr lang="en-US" altLang="en-US" sz="4400" dirty="0"/>
              <a:t>Evidence that many important problems can not be solved quickly.</a:t>
            </a:r>
          </a:p>
          <a:p>
            <a:r>
              <a:rPr lang="en-US" altLang="en-US" sz="4400" dirty="0">
                <a:solidFill>
                  <a:schemeClr val="accent4"/>
                </a:solidFill>
              </a:rPr>
              <a:t>NP-complete problems really come up all the time!</a:t>
            </a:r>
          </a:p>
          <a:p>
            <a:endParaRPr lang="en-US" altLang="en-US" sz="4400" dirty="0"/>
          </a:p>
          <a:p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2596737531"/>
      </p:ext>
    </p:extLst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EDF51-9CD7-8BF2-FE5F-9CE55A770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Reduction Method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8F4EFA-767C-9596-6981-4E2584B5F96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167377" y="2419728"/>
            <a:ext cx="14715569" cy="803546"/>
          </a:xfrm>
        </p:spPr>
        <p:txBody>
          <a:bodyPr>
            <a:normAutofit/>
          </a:bodyPr>
          <a:lstStyle/>
          <a:p>
            <a:r>
              <a:rPr lang="en-US" dirty="0"/>
              <a:t>Proving NP-Completeness of other problems: Example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B3C677DA-AACA-1271-538A-FB9C1A858D97}"/>
                  </a:ext>
                </a:extLst>
              </p:cNvPr>
              <p:cNvSpPr>
                <a:spLocks noGrp="1"/>
              </p:cNvSpPr>
              <p:nvPr>
                <p:ph sz="quarter" idx="11"/>
              </p:nvPr>
            </p:nvSpPr>
            <p:spPr/>
            <p:txBody>
              <a:bodyPr>
                <a:normAutofit/>
              </a:bodyPr>
              <a:lstStyle/>
              <a:p>
                <a:pPr marL="412750" indent="-412750" eaLnBrk="1" hangingPunct="1">
                  <a:buFont typeface="Wingdings" pitchFamily="2" charset="2"/>
                  <a:buNone/>
                </a:pPr>
                <a:r>
                  <a:rPr lang="en-US" altLang="en-US" sz="4400" u="sng" dirty="0">
                    <a:solidFill>
                      <a:srgbClr val="003399"/>
                    </a:solidFill>
                  </a:rPr>
                  <a:t>SATISFIABILITY</a:t>
                </a:r>
              </a:p>
              <a:p>
                <a:pPr marL="412750" indent="-412750" eaLnBrk="1" hangingPunct="1">
                  <a:buFont typeface="Wingdings" pitchFamily="2" charset="2"/>
                  <a:buNone/>
                </a:pPr>
                <a:r>
                  <a:rPr lang="en-US" altLang="en-US" sz="4400" dirty="0">
                    <a:solidFill>
                      <a:srgbClr val="003399"/>
                    </a:solidFill>
                  </a:rPr>
                  <a:t>Input: </a:t>
                </a:r>
                <a:r>
                  <a:rPr lang="en-US" altLang="en-US" sz="4400" dirty="0"/>
                  <a:t>A Boolean formula:</a:t>
                </a:r>
              </a:p>
              <a:p>
                <a:r>
                  <a:rPr lang="en-US" altLang="en-US" sz="4400" dirty="0"/>
                  <a:t>n </a:t>
                </a:r>
                <a:r>
                  <a:rPr lang="en-US" altLang="en-US" sz="4400" dirty="0" err="1"/>
                  <a:t>boolean</a:t>
                </a:r>
                <a:r>
                  <a:rPr lang="en-US" altLang="en-US" sz="4400" dirty="0"/>
                  <a:t> variables: x1, x2, …, </a:t>
                </a:r>
                <a:r>
                  <a:rPr lang="en-US" altLang="en-US" sz="4400" dirty="0" err="1"/>
                  <a:t>xn</a:t>
                </a:r>
                <a:endParaRPr lang="en-US" altLang="en-US" sz="4400" dirty="0"/>
              </a:p>
              <a:p>
                <a:r>
                  <a:rPr lang="en-US" altLang="en-US" sz="4400" dirty="0"/>
                  <a:t>m </a:t>
                </a:r>
                <a:r>
                  <a:rPr lang="en-US" altLang="en-US" sz="4400" dirty="0" err="1"/>
                  <a:t>boolean</a:t>
                </a:r>
                <a:r>
                  <a:rPr lang="en-US" altLang="en-US" sz="4400" dirty="0"/>
                  <a:t> connectives: such as </a:t>
                </a:r>
                <a14:m>
                  <m:oMath xmlns:m="http://schemas.openxmlformats.org/officeDocument/2006/math">
                    <m:r>
                      <a:rPr lang="en-US" altLang="en-US" sz="4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</m:t>
                    </m:r>
                  </m:oMath>
                </a14:m>
                <a:r>
                  <a:rPr lang="en-US" altLang="en-US" sz="4400" dirty="0"/>
                  <a:t> (AND), V (OR), ¬ (NOT), → (Implication), if and only if</a:t>
                </a:r>
              </a:p>
              <a:p>
                <a:r>
                  <a:rPr lang="en-US" altLang="en-US" sz="4400" dirty="0"/>
                  <a:t>parentheses</a:t>
                </a:r>
              </a:p>
              <a:p>
                <a:pPr marL="412750" indent="-412750" eaLnBrk="1" hangingPunct="1">
                  <a:buFont typeface="Wingdings" pitchFamily="2" charset="2"/>
                  <a:buNone/>
                </a:pPr>
                <a:r>
                  <a:rPr lang="en-US" altLang="en-US" sz="4400" dirty="0">
                    <a:solidFill>
                      <a:srgbClr val="003399"/>
                    </a:solidFill>
                  </a:rPr>
                  <a:t> </a:t>
                </a:r>
              </a:p>
              <a:p>
                <a:pPr marL="412750" indent="-412750" eaLnBrk="1" hangingPunct="1">
                  <a:buFont typeface="Wingdings" pitchFamily="2" charset="2"/>
                  <a:buNone/>
                </a:pPr>
                <a:r>
                  <a:rPr lang="en-US" altLang="en-US" sz="4400" dirty="0">
                    <a:solidFill>
                      <a:srgbClr val="003399"/>
                    </a:solidFill>
                  </a:rPr>
                  <a:t>Question: </a:t>
                </a:r>
                <a:r>
                  <a:rPr lang="en-US" altLang="en-US" sz="4400" dirty="0"/>
                  <a:t>Is the formula satisfiable ?</a:t>
                </a:r>
              </a:p>
              <a:p>
                <a:pPr marL="412750" indent="-412750" eaLnBrk="1" hangingPunct="1">
                  <a:buFont typeface="Wingdings" pitchFamily="2" charset="2"/>
                  <a:buNone/>
                </a:pPr>
                <a:endParaRPr lang="en-US" altLang="en-US" sz="4400" dirty="0"/>
              </a:p>
              <a:p>
                <a:pPr marL="412750" indent="-412750" eaLnBrk="1" hangingPunct="1">
                  <a:buFont typeface="Wingdings" pitchFamily="2" charset="2"/>
                  <a:buNone/>
                </a:pPr>
                <a:endParaRPr lang="en-US" altLang="en-US" sz="4400" dirty="0"/>
              </a:p>
              <a:p>
                <a:pPr marL="412750" indent="-412750" eaLnBrk="1" hangingPunct="1">
                  <a:buFont typeface="Wingdings" pitchFamily="2" charset="2"/>
                  <a:buNone/>
                </a:pPr>
                <a:endParaRPr lang="en-US" altLang="en-US" sz="4400" dirty="0">
                  <a:solidFill>
                    <a:srgbClr val="CC0000"/>
                  </a:solidFill>
                </a:endParaRPr>
              </a:p>
              <a:p>
                <a:pPr marL="412750" indent="-412750" eaLnBrk="1" hangingPunct="1">
                  <a:buFont typeface="Wingdings" pitchFamily="2" charset="2"/>
                  <a:buNone/>
                </a:pPr>
                <a:endParaRPr lang="en-US" altLang="en-US" sz="4400" dirty="0"/>
              </a:p>
              <a:p>
                <a:pPr marL="412750" indent="-412750" eaLnBrk="1" hangingPunct="1">
                  <a:buFont typeface="Wingdings" pitchFamily="2" charset="2"/>
                  <a:buNone/>
                </a:pPr>
                <a:endParaRPr lang="en-US" altLang="en-US" sz="4400" dirty="0"/>
              </a:p>
            </p:txBody>
          </p:sp>
        </mc:Choice>
        <mc:Fallback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B3C677DA-AACA-1271-538A-FB9C1A858D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1"/>
              </p:nvPr>
            </p:nvSpPr>
            <p:spPr>
              <a:blipFill>
                <a:blip r:embed="rId2"/>
                <a:stretch>
                  <a:fillRect l="-1645" t="-13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28623550"/>
      </p:ext>
    </p:extLst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EDF51-9CD7-8BF2-FE5F-9CE55A770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Reduction Method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8F4EFA-767C-9596-6981-4E2584B5F96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167377" y="2419728"/>
            <a:ext cx="14715569" cy="803546"/>
          </a:xfrm>
        </p:spPr>
        <p:txBody>
          <a:bodyPr>
            <a:normAutofit/>
          </a:bodyPr>
          <a:lstStyle/>
          <a:p>
            <a:r>
              <a:rPr lang="en-US" dirty="0"/>
              <a:t>Proving NP-Completeness of other problems: Example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B3C677DA-AACA-1271-538A-FB9C1A858D97}"/>
                  </a:ext>
                </a:extLst>
              </p:cNvPr>
              <p:cNvSpPr>
                <a:spLocks noGrp="1"/>
              </p:cNvSpPr>
              <p:nvPr>
                <p:ph sz="quarter" idx="11"/>
              </p:nvPr>
            </p:nvSpPr>
            <p:spPr/>
            <p:txBody>
              <a:bodyPr>
                <a:normAutofit/>
              </a:bodyPr>
              <a:lstStyle/>
              <a:p>
                <a:pPr marL="412750" indent="-412750" eaLnBrk="1" hangingPunct="1">
                  <a:buFont typeface="Wingdings" pitchFamily="2" charset="2"/>
                  <a:buNone/>
                </a:pPr>
                <a:r>
                  <a:rPr lang="en-US" altLang="en-US" sz="4400" u="sng" dirty="0">
                    <a:solidFill>
                      <a:srgbClr val="003399"/>
                    </a:solidFill>
                  </a:rPr>
                  <a:t>For Example:</a:t>
                </a:r>
              </a:p>
              <a:p>
                <a:pPr marL="412750" indent="-412750">
                  <a:buNone/>
                </a:pPr>
                <a:r>
                  <a:rPr lang="en-US" altLang="en-US" sz="4400" dirty="0"/>
                  <a:t>The formula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en-US" sz="4400" b="0" i="0" smtClean="0">
                        <a:latin typeface="Cambria Math" panose="02040503050406030204" pitchFamily="18" charset="0"/>
                      </a:rPr>
                      <m:t>f</m:t>
                    </m:r>
                    <m:r>
                      <a:rPr lang="en-US" altLang="en-US" sz="4400" b="0" i="0" smtClean="0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altLang="en-US" sz="4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4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en-US" sz="4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en-US" sz="4400" b="0" i="1" smtClean="0">
                        <a:latin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altLang="en-US" sz="4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4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en-US" sz="4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en-US" sz="4400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en-US" sz="4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∨</m:t>
                    </m:r>
                    <m:r>
                      <a:rPr lang="en-US" altLang="en-US" sz="4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en-US" sz="4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¬((</m:t>
                    </m:r>
                    <m:r>
                      <a:rPr lang="en-US" altLang="en-US" sz="4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¬</m:t>
                    </m:r>
                    <m:sSub>
                      <m:sSubPr>
                        <m:ctrlPr>
                          <a:rPr lang="en-US" altLang="en-US" sz="4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4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en-US" sz="4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en-US" sz="4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↔</m:t>
                    </m:r>
                    <m:r>
                      <a:rPr lang="en-US" altLang="en-US" sz="4400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en-US" sz="4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4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en-US" sz="4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en-US" sz="4400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en-US" sz="4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</m:t>
                    </m:r>
                    <m:sSub>
                      <m:sSubPr>
                        <m:ctrlPr>
                          <a:rPr lang="en-US" altLang="en-US" sz="4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4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en-US" sz="44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altLang="en-US" sz="4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en-US" sz="4400" dirty="0"/>
              </a:p>
              <a:p>
                <a:pPr marL="412750" indent="-412750">
                  <a:buNone/>
                </a:pPr>
                <a:r>
                  <a:rPr lang="en-US" altLang="en-US" sz="4400" dirty="0"/>
                  <a:t>Has satisfying assignment </a:t>
                </a:r>
                <a14:m>
                  <m:oMath xmlns:m="http://schemas.openxmlformats.org/officeDocument/2006/math">
                    <m:r>
                      <a:rPr lang="en-US" altLang="en-US" sz="4400" b="0" i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en-US" sz="4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4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en-US" sz="4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en-US" sz="4400" b="0" i="1" smtClean="0">
                        <a:latin typeface="Cambria Math" panose="02040503050406030204" pitchFamily="18" charset="0"/>
                      </a:rPr>
                      <m:t>=0, </m:t>
                    </m:r>
                    <m:sSub>
                      <m:sSubPr>
                        <m:ctrlPr>
                          <a:rPr lang="en-US" altLang="en-US" sz="4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4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en-US" sz="4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en-US" sz="4400" b="0" i="1" smtClean="0">
                        <a:latin typeface="Cambria Math" panose="02040503050406030204" pitchFamily="18" charset="0"/>
                      </a:rPr>
                      <m:t>=0, </m:t>
                    </m:r>
                    <m:sSub>
                      <m:sSubPr>
                        <m:ctrlPr>
                          <a:rPr lang="en-US" altLang="en-US" sz="4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4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en-US" sz="4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en-US" sz="4400" b="0" i="1" smtClean="0">
                        <a:latin typeface="Cambria Math" panose="02040503050406030204" pitchFamily="18" charset="0"/>
                      </a:rPr>
                      <m:t>=1, </m:t>
                    </m:r>
                    <m:sSub>
                      <m:sSubPr>
                        <m:ctrlPr>
                          <a:rPr lang="en-US" altLang="en-US" sz="4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4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en-US" sz="44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altLang="en-US" sz="4400" b="0" i="1" smtClean="0">
                        <a:latin typeface="Cambria Math" panose="02040503050406030204" pitchFamily="18" charset="0"/>
                      </a:rPr>
                      <m:t>=1)</m:t>
                    </m:r>
                  </m:oMath>
                </a14:m>
                <a:r>
                  <a:rPr lang="en-US" altLang="en-US" sz="4400" dirty="0"/>
                  <a:t>, since</a:t>
                </a:r>
              </a:p>
              <a:p>
                <a:pPr marL="412750" indent="-41275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en-US" sz="4400" i="1">
                          <a:latin typeface="Cambria Math" panose="02040503050406030204" pitchFamily="18" charset="0"/>
                        </a:rPr>
                        <m:t>f</m:t>
                      </m:r>
                      <m:r>
                        <a:rPr lang="en-US" altLang="en-US" sz="4400" b="0" i="0" smtClean="0"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altLang="en-US" sz="4400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altLang="en-US" sz="4400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altLang="en-US" sz="4400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altLang="en-US" sz="4400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en-US" sz="4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∨</m:t>
                      </m:r>
                      <m:r>
                        <a:rPr lang="en-US" altLang="en-US" sz="4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en-US" sz="4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¬((</m:t>
                      </m:r>
                      <m:r>
                        <a:rPr lang="en-US" altLang="en-US" sz="4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¬</m:t>
                      </m:r>
                      <m:r>
                        <a:rPr lang="en-US" altLang="en-US" sz="4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altLang="en-US" sz="4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↔</m:t>
                      </m:r>
                      <m:r>
                        <a:rPr lang="en-US" altLang="en-US" sz="4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altLang="en-US" sz="4400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en-US" sz="4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∧</m:t>
                      </m:r>
                      <m:r>
                        <a:rPr lang="en-US" altLang="en-US" sz="4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altLang="en-US" sz="4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en-US" sz="4400" dirty="0"/>
              </a:p>
              <a:p>
                <a:pPr marL="412750" indent="-41275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44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en-US" sz="4400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en-US" sz="4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∨</m:t>
                      </m:r>
                      <m:r>
                        <a:rPr lang="en-US" altLang="en-US" sz="4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en-US" sz="4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¬((</m:t>
                      </m:r>
                      <m:r>
                        <a:rPr lang="en-US" altLang="en-US" sz="4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¬</m:t>
                      </m:r>
                      <m:r>
                        <a:rPr lang="en-US" altLang="en-US" sz="4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altLang="en-US" sz="4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↔</m:t>
                      </m:r>
                      <m:r>
                        <a:rPr lang="en-US" altLang="en-US" sz="4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altLang="en-US" sz="4400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en-US" sz="4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∧1</m:t>
                      </m:r>
                      <m:r>
                        <a:rPr lang="en-US" altLang="en-US" sz="4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en-US" sz="4400" dirty="0"/>
              </a:p>
              <a:p>
                <a:pPr marL="412750" indent="-41275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44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en-US" sz="4400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en-US" sz="4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∨</m:t>
                      </m:r>
                      <m:r>
                        <a:rPr lang="en-US" altLang="en-US" sz="4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en-US" sz="4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¬(</m:t>
                      </m:r>
                      <m:r>
                        <a:rPr lang="en-US" altLang="en-US" sz="4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altLang="en-US" sz="4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∧1</m:t>
                      </m:r>
                      <m:r>
                        <a:rPr lang="en-US" altLang="en-US" sz="4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en-US" sz="4400" dirty="0"/>
              </a:p>
              <a:p>
                <a:pPr marL="412750" indent="-41275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44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en-US" sz="4400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en-US" sz="4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∨</m:t>
                      </m:r>
                      <m:r>
                        <a:rPr lang="en-US" altLang="en-US" sz="4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en-US" sz="4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¬(</m:t>
                      </m:r>
                      <m:r>
                        <a:rPr lang="en-US" altLang="en-US" sz="4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altLang="en-US" sz="4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en-US" sz="4400" dirty="0"/>
              </a:p>
              <a:p>
                <a:pPr marL="412750" indent="-41275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44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en-US" sz="4400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en-US" sz="4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∨</m:t>
                      </m:r>
                      <m:r>
                        <a:rPr lang="en-US" altLang="en-US" sz="4400" b="0" i="1" smtClean="0">
                          <a:latin typeface="Cambria Math" panose="02040503050406030204" pitchFamily="18" charset="0"/>
                        </a:rPr>
                        <m:t>0=1</m:t>
                      </m:r>
                    </m:oMath>
                  </m:oMathPara>
                </a14:m>
                <a:endParaRPr lang="en-US" altLang="en-US" sz="4400" dirty="0"/>
              </a:p>
              <a:p>
                <a:pPr marL="412750" indent="-412750">
                  <a:buNone/>
                </a:pPr>
                <a:endParaRPr lang="en-US" altLang="en-US" sz="4400" dirty="0"/>
              </a:p>
              <a:p>
                <a:pPr marL="412750" indent="-412750" eaLnBrk="1" hangingPunct="1">
                  <a:buFont typeface="Wingdings" pitchFamily="2" charset="2"/>
                  <a:buNone/>
                </a:pPr>
                <a:r>
                  <a:rPr lang="en-US" altLang="en-US" sz="4400" dirty="0">
                    <a:solidFill>
                      <a:srgbClr val="003399"/>
                    </a:solidFill>
                  </a:rPr>
                  <a:t> </a:t>
                </a:r>
                <a:endParaRPr lang="en-US" altLang="en-US" sz="4400" dirty="0"/>
              </a:p>
              <a:p>
                <a:pPr marL="412750" indent="-412750" eaLnBrk="1" hangingPunct="1">
                  <a:buFont typeface="Wingdings" pitchFamily="2" charset="2"/>
                  <a:buNone/>
                </a:pPr>
                <a:endParaRPr lang="en-US" altLang="en-US" sz="4400" dirty="0"/>
              </a:p>
              <a:p>
                <a:pPr marL="412750" indent="-412750" eaLnBrk="1" hangingPunct="1">
                  <a:buFont typeface="Wingdings" pitchFamily="2" charset="2"/>
                  <a:buNone/>
                </a:pPr>
                <a:endParaRPr lang="en-US" altLang="en-US" sz="4400" dirty="0">
                  <a:solidFill>
                    <a:srgbClr val="CC0000"/>
                  </a:solidFill>
                </a:endParaRPr>
              </a:p>
              <a:p>
                <a:pPr marL="412750" indent="-412750" eaLnBrk="1" hangingPunct="1">
                  <a:buFont typeface="Wingdings" pitchFamily="2" charset="2"/>
                  <a:buNone/>
                </a:pPr>
                <a:endParaRPr lang="en-US" altLang="en-US" sz="4400" dirty="0"/>
              </a:p>
              <a:p>
                <a:pPr marL="412750" indent="-412750" eaLnBrk="1" hangingPunct="1">
                  <a:buFont typeface="Wingdings" pitchFamily="2" charset="2"/>
                  <a:buNone/>
                </a:pPr>
                <a:endParaRPr lang="en-US" altLang="en-US" sz="4400" dirty="0"/>
              </a:p>
            </p:txBody>
          </p:sp>
        </mc:Choice>
        <mc:Fallback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B3C677DA-AACA-1271-538A-FB9C1A858D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1"/>
              </p:nvPr>
            </p:nvSpPr>
            <p:spPr>
              <a:blipFill>
                <a:blip r:embed="rId2"/>
                <a:stretch>
                  <a:fillRect l="-1455" t="-13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27153817"/>
      </p:ext>
    </p:extLst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13CD7-59C9-FC7B-4452-5BF305B77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Reduction Method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BC8F8C-7ED8-CB75-D6DC-F08D905077D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Satisfiability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011B5D74-B786-22D4-841B-5D8F86F95817}"/>
                  </a:ext>
                </a:extLst>
              </p:cNvPr>
              <p:cNvSpPr>
                <a:spLocks noGrp="1"/>
              </p:cNvSpPr>
              <p:nvPr>
                <p:ph sz="quarter" idx="11"/>
              </p:nvPr>
            </p:nvSpPr>
            <p:spPr>
              <a:xfrm>
                <a:off x="2167377" y="4125886"/>
                <a:ext cx="19697541" cy="8523314"/>
              </a:xfrm>
            </p:spPr>
            <p:txBody>
              <a:bodyPr>
                <a:normAutofit/>
              </a:bodyPr>
              <a:lstStyle/>
              <a:p>
                <a:r>
                  <a:rPr lang="en-US" sz="4400" dirty="0"/>
                  <a:t>The naïve algorithm does not run in polynomial time.</a:t>
                </a:r>
              </a:p>
              <a:p>
                <a:r>
                  <a:rPr lang="en-US" sz="4400" dirty="0"/>
                  <a:t>A formula with n variables has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44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40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440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4400" dirty="0"/>
                  <a:t> possible assignments and the time required to check every possible assignments, which is </a:t>
                </a:r>
                <a:r>
                  <a:rPr lang="en-US" sz="4400" dirty="0" err="1"/>
                  <a:t>superpolynomial</a:t>
                </a:r>
                <a:r>
                  <a:rPr lang="en-US" sz="4400" dirty="0"/>
                  <a:t> in n.</a:t>
                </a:r>
              </a:p>
            </p:txBody>
          </p:sp>
        </mc:Choice>
        <mc:Fallback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011B5D74-B786-22D4-841B-5D8F86F9581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1"/>
              </p:nvPr>
            </p:nvSpPr>
            <p:spPr>
              <a:xfrm>
                <a:off x="2167377" y="4125886"/>
                <a:ext cx="19697541" cy="8523314"/>
              </a:xfrm>
              <a:blipFill>
                <a:blip r:embed="rId2"/>
                <a:stretch>
                  <a:fillRect l="-1675" t="-2972" r="-14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06389657"/>
      </p:ext>
    </p:extLst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679F83-6A4D-49DE-C853-F15206A614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Reduction Method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69A823-626D-2A4F-3E19-3DE51A28DD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AC319F-FF49-4AF8-705A-5E36F23F6231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pPr marL="412750" indent="-412750" eaLnBrk="1" hangingPunct="1">
              <a:buFont typeface="Wingdings" pitchFamily="2" charset="2"/>
              <a:buNone/>
            </a:pPr>
            <a:r>
              <a:rPr lang="en-US" altLang="en-US" dirty="0">
                <a:solidFill>
                  <a:srgbClr val="CC0000"/>
                </a:solidFill>
              </a:rPr>
              <a:t>Theorem:</a:t>
            </a:r>
            <a:r>
              <a:rPr lang="en-US" altLang="en-US" dirty="0"/>
              <a:t>  SATISFIABILITY is NP-complete. </a:t>
            </a:r>
          </a:p>
          <a:p>
            <a:pPr marL="412750" indent="-412750" eaLnBrk="1" hangingPunct="1">
              <a:buFont typeface="Wingdings" pitchFamily="2" charset="2"/>
              <a:buNone/>
            </a:pPr>
            <a:r>
              <a:rPr lang="en-US" altLang="en-US" dirty="0">
                <a:solidFill>
                  <a:srgbClr val="CC0000"/>
                </a:solidFill>
              </a:rPr>
              <a:t>Proof:</a:t>
            </a:r>
          </a:p>
          <a:p>
            <a:pPr marL="412750" indent="-412750" eaLnBrk="1" hangingPunct="1">
              <a:buClr>
                <a:srgbClr val="003399"/>
              </a:buClr>
              <a:buFont typeface="Wingdings" pitchFamily="2" charset="2"/>
              <a:buAutoNum type="arabicPeriod"/>
            </a:pPr>
            <a:r>
              <a:rPr lang="en-US" altLang="en-US" dirty="0"/>
              <a:t>Select known NP-complete problem: Circuit-SAT</a:t>
            </a:r>
          </a:p>
          <a:p>
            <a:pPr marL="412750" indent="-412750" eaLnBrk="1" hangingPunct="1">
              <a:buClr>
                <a:srgbClr val="003399"/>
              </a:buClr>
              <a:buFont typeface="Wingdings" pitchFamily="2" charset="2"/>
              <a:buAutoNum type="arabicPeriod"/>
            </a:pPr>
            <a:endParaRPr lang="en-US" altLang="en-US" dirty="0">
              <a:solidFill>
                <a:srgbClr val="003399"/>
              </a:solidFill>
            </a:endParaRPr>
          </a:p>
          <a:p>
            <a:pPr marL="412750" indent="-412750" eaLnBrk="1" hangingPunct="1">
              <a:buClr>
                <a:srgbClr val="003399"/>
              </a:buClr>
              <a:buFont typeface="Wingdings" pitchFamily="2" charset="2"/>
              <a:buAutoNum type="arabicPeriod"/>
            </a:pPr>
            <a:r>
              <a:rPr lang="en-US" altLang="en-US" dirty="0"/>
              <a:t>Prove that  Circuit-SAT  ≤</a:t>
            </a:r>
            <a:r>
              <a:rPr lang="en-US" altLang="en-US" baseline="-25000" dirty="0"/>
              <a:t>P</a:t>
            </a:r>
            <a:r>
              <a:rPr lang="en-US" altLang="en-US" dirty="0"/>
              <a:t> SATISFIABILITY</a:t>
            </a:r>
          </a:p>
          <a:p>
            <a:pPr marL="869950" lvl="1" indent="-412750" eaLnBrk="1" hangingPunct="1">
              <a:buClr>
                <a:srgbClr val="003399"/>
              </a:buClr>
              <a:buFont typeface="Wingdings" pitchFamily="2" charset="2"/>
              <a:buAutoNum type="romanLcPeriod"/>
            </a:pPr>
            <a:r>
              <a:rPr lang="en-US" altLang="en-US" dirty="0"/>
              <a:t>Describe </a:t>
            </a:r>
            <a:r>
              <a:rPr lang="en-US" altLang="en-US" dirty="0">
                <a:solidFill>
                  <a:srgbClr val="CC0000"/>
                </a:solidFill>
              </a:rPr>
              <a:t>reduction algorithm</a:t>
            </a:r>
            <a:r>
              <a:rPr lang="en-US" altLang="en-US" dirty="0"/>
              <a:t>, which maps instances </a:t>
            </a:r>
            <a:r>
              <a:rPr lang="en-US" altLang="en-US" i="1" dirty="0"/>
              <a:t>x</a:t>
            </a:r>
            <a:r>
              <a:rPr lang="en-US" altLang="en-US" dirty="0"/>
              <a:t> of A to instances </a:t>
            </a:r>
            <a:r>
              <a:rPr lang="en-US" altLang="en-US" i="1" dirty="0"/>
              <a:t>f </a:t>
            </a:r>
            <a:r>
              <a:rPr lang="en-US" altLang="en-US" dirty="0"/>
              <a:t>(</a:t>
            </a:r>
            <a:r>
              <a:rPr lang="en-US" altLang="en-US" i="1" dirty="0"/>
              <a:t>x</a:t>
            </a:r>
            <a:r>
              <a:rPr lang="en-US" altLang="en-US" dirty="0"/>
              <a:t>) of B.</a:t>
            </a:r>
          </a:p>
          <a:p>
            <a:pPr marL="869950" lvl="1" indent="-412750" eaLnBrk="1" hangingPunct="1">
              <a:buClr>
                <a:srgbClr val="003399"/>
              </a:buClr>
              <a:buFont typeface="Wingdings" pitchFamily="2" charset="2"/>
              <a:buAutoNum type="romanLcPeriod"/>
            </a:pPr>
            <a:r>
              <a:rPr lang="en-US" altLang="en-US" dirty="0"/>
              <a:t>Prove that  </a:t>
            </a:r>
            <a:r>
              <a:rPr lang="en-US" altLang="en-US" i="1" dirty="0"/>
              <a:t>x</a:t>
            </a:r>
            <a:r>
              <a:rPr lang="en-US" altLang="en-US" dirty="0"/>
              <a:t> is “yes”-instance for </a:t>
            </a:r>
            <a:r>
              <a:rPr lang="en-US" altLang="en-US" i="1" dirty="0"/>
              <a:t>A</a:t>
            </a:r>
            <a:r>
              <a:rPr lang="en-US" altLang="en-US" dirty="0"/>
              <a:t>    if     </a:t>
            </a:r>
            <a:r>
              <a:rPr lang="en-US" altLang="en-US" i="1" dirty="0"/>
              <a:t>f </a:t>
            </a:r>
            <a:r>
              <a:rPr lang="en-US" altLang="en-US" dirty="0"/>
              <a:t>(</a:t>
            </a:r>
            <a:r>
              <a:rPr lang="en-US" altLang="en-US" i="1" dirty="0"/>
              <a:t>x</a:t>
            </a:r>
            <a:r>
              <a:rPr lang="en-US" altLang="en-US" dirty="0"/>
              <a:t>) is “yes”-instance for </a:t>
            </a:r>
            <a:r>
              <a:rPr lang="en-US" altLang="en-US" i="1" dirty="0"/>
              <a:t>B</a:t>
            </a:r>
            <a:r>
              <a:rPr lang="en-US" altLang="en-US" dirty="0"/>
              <a:t> </a:t>
            </a:r>
          </a:p>
          <a:p>
            <a:pPr marL="869950" lvl="1" indent="-412750" eaLnBrk="1" hangingPunct="1">
              <a:buClr>
                <a:srgbClr val="003399"/>
              </a:buClr>
              <a:buFont typeface="Wingdings" pitchFamily="2" charset="2"/>
              <a:buAutoNum type="romanLcPeriod"/>
            </a:pPr>
            <a:r>
              <a:rPr lang="en-US" altLang="en-US" dirty="0"/>
              <a:t>Prove that reduction algorithm runs in polynomial time</a:t>
            </a:r>
          </a:p>
          <a:p>
            <a:pPr marL="869950" lvl="1" indent="-412750" eaLnBrk="1" hangingPunct="1">
              <a:buClr>
                <a:srgbClr val="003399"/>
              </a:buClr>
              <a:buFont typeface="Wingdings" pitchFamily="2" charset="2"/>
              <a:buAutoNum type="romanLcPeriod"/>
            </a:pPr>
            <a:endParaRPr lang="en-US" altLang="en-US" dirty="0"/>
          </a:p>
          <a:p>
            <a:pPr marL="412750" indent="-412750" eaLnBrk="1" hangingPunct="1">
              <a:buClr>
                <a:srgbClr val="003399"/>
              </a:buClr>
              <a:buFont typeface="Wingdings" pitchFamily="2" charset="2"/>
              <a:buAutoNum type="arabicPeriod" startAt="3"/>
            </a:pPr>
            <a:r>
              <a:rPr lang="en-US" altLang="en-US" dirty="0"/>
              <a:t>Prove that SATISFIABILITY is in NP by giving polynomial-time verification algorithm.</a:t>
            </a:r>
          </a:p>
        </p:txBody>
      </p:sp>
    </p:spTree>
    <p:extLst>
      <p:ext uri="{BB962C8B-B14F-4D97-AF65-F5344CB8AC3E}">
        <p14:creationId xmlns:p14="http://schemas.microsoft.com/office/powerpoint/2010/main" val="2694842710"/>
      </p:ext>
    </p:extLst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679F83-6A4D-49DE-C853-F15206A614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Reduction Method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69A823-626D-2A4F-3E19-3DE51A28DD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C3AC319F-FF49-4AF8-705A-5E36F23F6231}"/>
                  </a:ext>
                </a:extLst>
              </p:cNvPr>
              <p:cNvSpPr>
                <a:spLocks noGrp="1"/>
              </p:cNvSpPr>
              <p:nvPr>
                <p:ph sz="quarter" idx="1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en-US" sz="4400" dirty="0"/>
                  <a:t>Reduction Algorithm:</a:t>
                </a:r>
              </a:p>
              <a:p>
                <a:pPr lvl="1"/>
                <a:r>
                  <a:rPr lang="en-US" altLang="en-US" sz="4400" dirty="0"/>
                  <a:t>Assign variable xi for every wire in the circuit.</a:t>
                </a:r>
              </a:p>
              <a:p>
                <a:pPr lvl="1"/>
                <a:r>
                  <a:rPr lang="en-US" altLang="en-US" sz="4400" dirty="0"/>
                  <a:t>For each gate, use this formula to express how it operates:</a:t>
                </a:r>
              </a:p>
              <a:p>
                <a:pPr marL="609600" lvl="1" indent="0">
                  <a:buNone/>
                </a:pPr>
                <a:endParaRPr lang="en-US" altLang="en-US" sz="4400" b="0" i="1" dirty="0">
                  <a:latin typeface="Cambria Math" panose="02040503050406030204" pitchFamily="18" charset="0"/>
                </a:endParaRPr>
              </a:p>
              <a:p>
                <a:pPr marL="6096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4400" b="0" i="1" smtClean="0">
                          <a:latin typeface="Cambria Math" panose="02040503050406030204" pitchFamily="18" charset="0"/>
                        </a:rPr>
                        <m:t>𝐺𝑎𝑡</m:t>
                      </m:r>
                      <m:sSup>
                        <m:sSupPr>
                          <m:ctrlPr>
                            <a:rPr lang="en-US" altLang="en-US" sz="4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en-US" sz="4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en-US" sz="44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en-US" sz="44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en-US" sz="4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en-US" sz="4400" b="0" i="1" smtClean="0">
                          <a:latin typeface="Cambria Math" panose="02040503050406030204" pitchFamily="18" charset="0"/>
                        </a:rPr>
                        <m:t>𝑜𝑢𝑡𝑝𝑢𝑡</m:t>
                      </m:r>
                      <m:r>
                        <a:rPr lang="en-US" altLang="en-US" sz="4400" b="0" i="1" smtClean="0">
                          <a:latin typeface="Cambria Math" panose="02040503050406030204" pitchFamily="18" charset="0"/>
                        </a:rPr>
                        <m:t> ↔</m:t>
                      </m:r>
                      <m:r>
                        <a:rPr lang="en-US" altLang="en-US" sz="4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𝐺𝑎𝑡</m:t>
                      </m:r>
                      <m:sSup>
                        <m:sSupPr>
                          <m:ctrlPr>
                            <a:rPr lang="en-US" altLang="en-US" sz="4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en-US" sz="4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en-US" sz="4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en-US" sz="4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altLang="en-US" sz="4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en-US" sz="4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𝑖𝑛𝑝𝑢𝑡𝑠</m:t>
                      </m:r>
                      <m:r>
                        <a:rPr lang="en-US" altLang="en-US" sz="4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en-US" sz="4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𝑓𝑢𝑛𝑐𝑡𝑖𝑜𝑛</m:t>
                      </m:r>
                    </m:oMath>
                  </m:oMathPara>
                </a14:m>
                <a:endParaRPr lang="en-US" altLang="en-US" sz="4400" dirty="0"/>
              </a:p>
              <a:p>
                <a:pPr lvl="1"/>
                <a:endParaRPr lang="en-US" altLang="en-US" sz="4400" dirty="0"/>
              </a:p>
              <a:p>
                <a:pPr lvl="1"/>
                <a:r>
                  <a:rPr lang="en-US" altLang="en-US" sz="4400" dirty="0"/>
                  <a:t>For operation in each gate, add all of them using </a:t>
                </a:r>
                <a14:m>
                  <m:oMath xmlns:m="http://schemas.openxmlformats.org/officeDocument/2006/math">
                    <m:r>
                      <a:rPr lang="en-US" altLang="en-US" sz="4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</m:t>
                    </m:r>
                  </m:oMath>
                </a14:m>
                <a:endParaRPr lang="en-US" altLang="en-US" sz="4400" dirty="0"/>
              </a:p>
              <a:p>
                <a:r>
                  <a:rPr lang="en-US" altLang="en-US" sz="4400" dirty="0"/>
                  <a:t>This algorithm is straightforward and can definitely run in polynomial time.</a:t>
                </a:r>
              </a:p>
            </p:txBody>
          </p:sp>
        </mc:Choice>
        <mc:Fallback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C3AC319F-FF49-4AF8-705A-5E36F23F623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1"/>
              </p:nvPr>
            </p:nvSpPr>
            <p:spPr>
              <a:blipFill>
                <a:blip r:embed="rId2"/>
                <a:stretch>
                  <a:fillRect l="-1645" t="-29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2004446"/>
      </p:ext>
    </p:extLst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679F83-6A4D-49DE-C853-F15206A614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Reduction Method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69A823-626D-2A4F-3E19-3DE51A28DD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C3AC319F-FF49-4AF8-705A-5E36F23F6231}"/>
                  </a:ext>
                </a:extLst>
              </p:cNvPr>
              <p:cNvSpPr>
                <a:spLocks noGrp="1"/>
              </p:cNvSpPr>
              <p:nvPr>
                <p:ph sz="quarter" idx="1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en-US" sz="4400" dirty="0"/>
                  <a:t>Given this circuit:</a:t>
                </a:r>
              </a:p>
              <a:p>
                <a:endParaRPr lang="en-US" altLang="en-US" sz="4400" dirty="0"/>
              </a:p>
              <a:p>
                <a:endParaRPr lang="en-US" altLang="en-US" sz="4400" dirty="0"/>
              </a:p>
              <a:p>
                <a:endParaRPr lang="en-US" altLang="en-US" sz="4400" dirty="0"/>
              </a:p>
              <a:p>
                <a:endParaRPr lang="en-US" altLang="en-US" sz="4400" dirty="0"/>
              </a:p>
              <a:p>
                <a:endParaRPr lang="en-US" altLang="en-US" sz="4400" dirty="0"/>
              </a:p>
              <a:p>
                <a:endParaRPr lang="en-US" altLang="en-US" sz="4400" dirty="0"/>
              </a:p>
              <a:p>
                <a:r>
                  <a:rPr lang="en-US" altLang="en-US" sz="4400" dirty="0"/>
                  <a:t>We will have formula: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44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en-US" sz="4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en-US" sz="4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sz="4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en-US" sz="4400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r>
                        <a:rPr lang="en-US" altLang="en-US" sz="4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∧(</m:t>
                      </m:r>
                      <m:sSub>
                        <m:sSubPr>
                          <m:ctrlPr>
                            <a:rPr lang="en-US" altLang="en-US" sz="4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sz="4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en-US" sz="4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altLang="en-US" sz="4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↔(</m:t>
                      </m:r>
                      <m:sSub>
                        <m:sSubPr>
                          <m:ctrlPr>
                            <a:rPr lang="en-US" altLang="en-US" sz="4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sz="4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en-US" sz="4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en-US" sz="4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∧</m:t>
                      </m:r>
                      <m:sSub>
                        <m:sSubPr>
                          <m:ctrlPr>
                            <a:rPr lang="en-US" altLang="en-US" sz="4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sz="4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en-US" sz="4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en-US" sz="4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altLang="en-US" sz="4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)∧(</m:t>
                      </m:r>
                      <m:sSub>
                        <m:sSubPr>
                          <m:ctrlPr>
                            <a:rPr lang="en-US" altLang="en-US" sz="4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sz="4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en-US" sz="4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altLang="en-US" sz="4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↔</m:t>
                      </m:r>
                      <m:r>
                        <a:rPr lang="en-US" altLang="en-US" sz="4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¬</m:t>
                      </m:r>
                      <m:sSub>
                        <m:sSubPr>
                          <m:ctrlPr>
                            <a:rPr lang="en-US" altLang="en-US" sz="4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sz="4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en-US" sz="4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en-US" sz="4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)∧(</m:t>
                      </m:r>
                      <m:sSub>
                        <m:sSubPr>
                          <m:ctrlPr>
                            <a:rPr lang="en-US" altLang="en-US" sz="4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sz="4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en-US" sz="4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r>
                        <a:rPr lang="en-US" altLang="en-US" sz="4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↔</m:t>
                      </m:r>
                      <m:r>
                        <a:rPr lang="en-US" altLang="en-US" sz="4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en-US" sz="4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sz="4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en-US" sz="4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altLang="en-US" sz="4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∨</m:t>
                      </m:r>
                      <m:sSub>
                        <m:sSubPr>
                          <m:ctrlPr>
                            <a:rPr lang="en-US" altLang="en-US" sz="4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sz="4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en-US" sz="4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altLang="en-US" sz="4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altLang="en-US" sz="4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)∧(</m:t>
                      </m:r>
                      <m:sSub>
                        <m:sSubPr>
                          <m:ctrlPr>
                            <a:rPr lang="en-US" altLang="en-US" sz="4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sz="4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en-US" sz="4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r>
                        <a:rPr lang="en-US" altLang="en-US" sz="4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↔(</m:t>
                      </m:r>
                      <m:sSub>
                        <m:sSubPr>
                          <m:ctrlPr>
                            <a:rPr lang="en-US" altLang="en-US" sz="4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sz="4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en-US" sz="4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altLang="en-US" sz="4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∧</m:t>
                      </m:r>
                      <m:sSub>
                        <m:sSubPr>
                          <m:ctrlPr>
                            <a:rPr lang="en-US" altLang="en-US" sz="4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sz="4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en-US" sz="4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r>
                        <a:rPr lang="en-US" altLang="en-US" sz="4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altLang="en-US" sz="4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altLang="en-US" sz="4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en-US" sz="4400" dirty="0"/>
              </a:p>
            </p:txBody>
          </p:sp>
        </mc:Choice>
        <mc:Fallback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C3AC319F-FF49-4AF8-705A-5E36F23F623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1"/>
              </p:nvPr>
            </p:nvSpPr>
            <p:spPr>
              <a:blipFill>
                <a:blip r:embed="rId2"/>
                <a:stretch>
                  <a:fillRect l="-1645" t="-29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2" descr="An example of circuit satisfiability problem. The answer should be yes... |  Download Scientific Diagram">
            <a:extLst>
              <a:ext uri="{FF2B5EF4-FFF2-40B4-BE49-F238E27FC236}">
                <a16:creationId xmlns:a16="http://schemas.microsoft.com/office/drawing/2014/main" id="{DE233DAC-DFA0-F9D5-3D9D-826CE074A8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4500" y="5048250"/>
            <a:ext cx="10795000" cy="3619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C7DDFD4-36AE-E0E2-5744-097B38EF9776}"/>
              </a:ext>
            </a:extLst>
          </p:cNvPr>
          <p:cNvSpPr txBox="1"/>
          <p:nvPr/>
        </p:nvSpPr>
        <p:spPr>
          <a:xfrm>
            <a:off x="7051814" y="4966821"/>
            <a:ext cx="586699" cy="77970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400" dirty="0">
                <a:solidFill>
                  <a:schemeClr val="bg2">
                    <a:lumMod val="10000"/>
                  </a:schemeClr>
                </a:solidFill>
              </a:rPr>
              <a:t>X</a:t>
            </a:r>
            <a:r>
              <a:rPr lang="en-US" sz="4400" baseline="-25000" dirty="0">
                <a:solidFill>
                  <a:schemeClr val="bg2">
                    <a:lumMod val="10000"/>
                  </a:schemeClr>
                </a:solidFill>
              </a:rPr>
              <a:t>1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682DC7-E932-2C8D-7B76-061769DEFB6C}"/>
              </a:ext>
            </a:extLst>
          </p:cNvPr>
          <p:cNvSpPr txBox="1"/>
          <p:nvPr/>
        </p:nvSpPr>
        <p:spPr>
          <a:xfrm>
            <a:off x="7051813" y="6037584"/>
            <a:ext cx="586699" cy="77970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400" dirty="0">
                <a:solidFill>
                  <a:schemeClr val="bg2">
                    <a:lumMod val="10000"/>
                  </a:schemeClr>
                </a:solidFill>
              </a:rPr>
              <a:t>X</a:t>
            </a:r>
            <a:r>
              <a:rPr lang="en-US" sz="4400" baseline="-25000" dirty="0">
                <a:solidFill>
                  <a:schemeClr val="bg2">
                    <a:lumMod val="10000"/>
                  </a:schemeClr>
                </a:solidFill>
              </a:rPr>
              <a:t>2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B2B41C-3CF8-BB6F-ECF3-F522F817CAE5}"/>
              </a:ext>
            </a:extLst>
          </p:cNvPr>
          <p:cNvSpPr txBox="1"/>
          <p:nvPr/>
        </p:nvSpPr>
        <p:spPr>
          <a:xfrm>
            <a:off x="7114875" y="7015046"/>
            <a:ext cx="586699" cy="77970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400" dirty="0">
                <a:solidFill>
                  <a:schemeClr val="bg2">
                    <a:lumMod val="10000"/>
                  </a:schemeClr>
                </a:solidFill>
              </a:rPr>
              <a:t>X</a:t>
            </a:r>
            <a:r>
              <a:rPr lang="en-US" sz="4400" baseline="-25000" dirty="0">
                <a:solidFill>
                  <a:schemeClr val="bg2">
                    <a:lumMod val="10000"/>
                  </a:schemeClr>
                </a:solidFill>
              </a:rPr>
              <a:t>3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6EA1AC-CC7F-30A6-D2C2-E5BF2932FD4C}"/>
              </a:ext>
            </a:extLst>
          </p:cNvPr>
          <p:cNvSpPr txBox="1"/>
          <p:nvPr/>
        </p:nvSpPr>
        <p:spPr>
          <a:xfrm>
            <a:off x="9216944" y="5123184"/>
            <a:ext cx="586699" cy="77970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400" dirty="0">
                <a:solidFill>
                  <a:schemeClr val="bg2">
                    <a:lumMod val="10000"/>
                  </a:schemeClr>
                </a:solidFill>
              </a:rPr>
              <a:t>X</a:t>
            </a:r>
            <a:r>
              <a:rPr lang="en-US" sz="4400" baseline="-25000" dirty="0">
                <a:solidFill>
                  <a:schemeClr val="bg2">
                    <a:lumMod val="10000"/>
                  </a:schemeClr>
                </a:solidFill>
              </a:rPr>
              <a:t>4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89C980E-9773-6D7F-D687-BFD87760C6DE}"/>
              </a:ext>
            </a:extLst>
          </p:cNvPr>
          <p:cNvSpPr txBox="1"/>
          <p:nvPr/>
        </p:nvSpPr>
        <p:spPr>
          <a:xfrm>
            <a:off x="9668889" y="7057087"/>
            <a:ext cx="586699" cy="77970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400" dirty="0">
                <a:solidFill>
                  <a:schemeClr val="bg2">
                    <a:lumMod val="10000"/>
                  </a:schemeClr>
                </a:solidFill>
              </a:rPr>
              <a:t>X</a:t>
            </a:r>
            <a:r>
              <a:rPr lang="en-US" sz="4400" baseline="-25000" dirty="0">
                <a:solidFill>
                  <a:schemeClr val="bg2">
                    <a:lumMod val="10000"/>
                  </a:schemeClr>
                </a:solidFill>
              </a:rPr>
              <a:t>5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E3CE755-864B-DDC1-FF37-3B16D0F5F28C}"/>
              </a:ext>
            </a:extLst>
          </p:cNvPr>
          <p:cNvSpPr txBox="1"/>
          <p:nvPr/>
        </p:nvSpPr>
        <p:spPr>
          <a:xfrm>
            <a:off x="13284447" y="6111156"/>
            <a:ext cx="586699" cy="77970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400" dirty="0">
                <a:solidFill>
                  <a:schemeClr val="bg2">
                    <a:lumMod val="10000"/>
                  </a:schemeClr>
                </a:solidFill>
              </a:rPr>
              <a:t>X</a:t>
            </a:r>
            <a:r>
              <a:rPr lang="en-US" sz="4400" baseline="-25000" dirty="0">
                <a:solidFill>
                  <a:schemeClr val="bg2">
                    <a:lumMod val="10000"/>
                  </a:schemeClr>
                </a:solidFill>
              </a:rPr>
              <a:t>6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7A72BAC-D8D9-B7D0-3314-03FC7EA9F1AD}"/>
              </a:ext>
            </a:extLst>
          </p:cNvPr>
          <p:cNvSpPr txBox="1"/>
          <p:nvPr/>
        </p:nvSpPr>
        <p:spPr>
          <a:xfrm>
            <a:off x="16773882" y="7025556"/>
            <a:ext cx="586699" cy="77970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400" dirty="0">
                <a:solidFill>
                  <a:schemeClr val="bg2">
                    <a:lumMod val="10000"/>
                  </a:schemeClr>
                </a:solidFill>
              </a:rPr>
              <a:t>X</a:t>
            </a:r>
            <a:r>
              <a:rPr lang="en-US" sz="4400" baseline="-25000" dirty="0">
                <a:solidFill>
                  <a:schemeClr val="bg2">
                    <a:lumMod val="10000"/>
                  </a:schemeClr>
                </a:solidFill>
              </a:rPr>
              <a:t>7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495488801"/>
      </p:ext>
    </p:extLst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679F83-6A4D-49DE-C853-F15206A614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Reduction Method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69A823-626D-2A4F-3E19-3DE51A28DD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AC319F-FF49-4AF8-705A-5E36F23F6231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altLang="en-US" sz="4400" dirty="0"/>
              <a:t>If Circuit has a satisfying assignment, then each wire of the circuit has a well-defined value, and the output of the circuit is 1. </a:t>
            </a:r>
          </a:p>
          <a:p>
            <a:r>
              <a:rPr lang="en-US" altLang="en-US" sz="4400" dirty="0"/>
              <a:t>Therefore, when wire values are assigned to variables in f, each clause of f evaluates to 1, and thus the conjunction of all evaluates to 1. </a:t>
            </a:r>
          </a:p>
        </p:txBody>
      </p:sp>
    </p:spTree>
    <p:extLst>
      <p:ext uri="{BB962C8B-B14F-4D97-AF65-F5344CB8AC3E}">
        <p14:creationId xmlns:p14="http://schemas.microsoft.com/office/powerpoint/2010/main" val="3634377446"/>
      </p:ext>
    </p:extLst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C7705-13AA-DDA1-9E24-7A7109A80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Reduction Method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375CCD-5412-78A1-A69E-134E2FA15E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29F256-CB7E-2422-D7FA-30AED3FA371F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167377" y="4125886"/>
            <a:ext cx="20057623" cy="9355652"/>
          </a:xfrm>
        </p:spPr>
        <p:txBody>
          <a:bodyPr>
            <a:normAutofit/>
          </a:bodyPr>
          <a:lstStyle/>
          <a:p>
            <a:pPr marL="412750" indent="-412750" eaLnBrk="1" hangingPunct="1">
              <a:buFont typeface="Wingdings" pitchFamily="2" charset="2"/>
              <a:buNone/>
            </a:pPr>
            <a:r>
              <a:rPr lang="en-US" altLang="en-US" dirty="0">
                <a:solidFill>
                  <a:srgbClr val="CC0000"/>
                </a:solidFill>
              </a:rPr>
              <a:t>Theorem:</a:t>
            </a:r>
            <a:r>
              <a:rPr lang="en-US" altLang="en-US" dirty="0"/>
              <a:t>  SATISFIABILITY is NP-complete. </a:t>
            </a:r>
          </a:p>
          <a:p>
            <a:pPr marL="412750" indent="-412750" eaLnBrk="1" hangingPunct="1">
              <a:buFont typeface="Wingdings" pitchFamily="2" charset="2"/>
              <a:buNone/>
            </a:pPr>
            <a:r>
              <a:rPr lang="en-US" altLang="en-US" dirty="0">
                <a:solidFill>
                  <a:srgbClr val="CC0000"/>
                </a:solidFill>
              </a:rPr>
              <a:t>Proof:</a:t>
            </a:r>
          </a:p>
          <a:p>
            <a:pPr marL="412750" indent="-412750" eaLnBrk="1" hangingPunct="1">
              <a:buClr>
                <a:srgbClr val="003399"/>
              </a:buClr>
              <a:buFont typeface="Wingdings" pitchFamily="2" charset="2"/>
              <a:buAutoNum type="arabicPeriod"/>
            </a:pPr>
            <a:r>
              <a:rPr lang="en-US" altLang="en-US" dirty="0"/>
              <a:t>Select known NP-complete problem: Circuit-SAT</a:t>
            </a:r>
            <a:endParaRPr lang="en-US" altLang="en-US" dirty="0">
              <a:solidFill>
                <a:srgbClr val="003399"/>
              </a:solidFill>
            </a:endParaRPr>
          </a:p>
          <a:p>
            <a:pPr marL="412750" indent="-412750" eaLnBrk="1" hangingPunct="1">
              <a:buClr>
                <a:srgbClr val="003399"/>
              </a:buClr>
              <a:buFont typeface="Wingdings" pitchFamily="2" charset="2"/>
              <a:buAutoNum type="arabicPeriod"/>
            </a:pPr>
            <a:endParaRPr lang="en-US" altLang="en-US" dirty="0">
              <a:solidFill>
                <a:srgbClr val="003399"/>
              </a:solidFill>
            </a:endParaRPr>
          </a:p>
          <a:p>
            <a:pPr marL="412750" indent="-412750" eaLnBrk="1" hangingPunct="1">
              <a:buClr>
                <a:srgbClr val="003399"/>
              </a:buClr>
              <a:buFont typeface="Wingdings" pitchFamily="2" charset="2"/>
              <a:buAutoNum type="arabicPeriod"/>
            </a:pPr>
            <a:r>
              <a:rPr lang="en-US" altLang="en-US" dirty="0"/>
              <a:t>Prove that  Circuit-SAT  ≤</a:t>
            </a:r>
            <a:r>
              <a:rPr lang="en-US" altLang="en-US" baseline="-25000" dirty="0"/>
              <a:t>P</a:t>
            </a:r>
            <a:r>
              <a:rPr lang="en-US" altLang="en-US" dirty="0"/>
              <a:t> SATISFIABILITY</a:t>
            </a:r>
          </a:p>
          <a:p>
            <a:pPr marL="869950" lvl="1" indent="-412750" eaLnBrk="1" hangingPunct="1">
              <a:buClr>
                <a:srgbClr val="003399"/>
              </a:buClr>
              <a:buFont typeface="Wingdings" pitchFamily="2" charset="2"/>
              <a:buAutoNum type="romanLcPeriod"/>
            </a:pPr>
            <a:r>
              <a:rPr lang="en-US" altLang="en-US" dirty="0"/>
              <a:t>Describe reduction algorithm, which maps instances </a:t>
            </a:r>
            <a:r>
              <a:rPr lang="en-US" altLang="en-US" i="1" dirty="0"/>
              <a:t>x</a:t>
            </a:r>
            <a:r>
              <a:rPr lang="en-US" altLang="en-US" dirty="0"/>
              <a:t> of A to instances </a:t>
            </a:r>
            <a:r>
              <a:rPr lang="en-US" altLang="en-US" i="1" dirty="0"/>
              <a:t>f </a:t>
            </a:r>
            <a:r>
              <a:rPr lang="en-US" altLang="en-US" dirty="0"/>
              <a:t>(</a:t>
            </a:r>
            <a:r>
              <a:rPr lang="en-US" altLang="en-US" i="1" dirty="0"/>
              <a:t>x</a:t>
            </a:r>
            <a:r>
              <a:rPr lang="en-US" altLang="en-US" dirty="0"/>
              <a:t>) of B.</a:t>
            </a:r>
          </a:p>
          <a:p>
            <a:pPr marL="869950" lvl="1" indent="-412750" eaLnBrk="1" hangingPunct="1">
              <a:buClr>
                <a:srgbClr val="003399"/>
              </a:buClr>
              <a:buFont typeface="Wingdings" pitchFamily="2" charset="2"/>
              <a:buAutoNum type="romanLcPeriod"/>
            </a:pPr>
            <a:r>
              <a:rPr lang="en-US" altLang="en-US" dirty="0"/>
              <a:t>Prove that  </a:t>
            </a:r>
            <a:r>
              <a:rPr lang="en-US" altLang="en-US" i="1" dirty="0"/>
              <a:t>x</a:t>
            </a:r>
            <a:r>
              <a:rPr lang="en-US" altLang="en-US" dirty="0"/>
              <a:t> is “yes”-instance for </a:t>
            </a:r>
            <a:r>
              <a:rPr lang="en-US" altLang="en-US" i="1" dirty="0"/>
              <a:t>A</a:t>
            </a:r>
            <a:r>
              <a:rPr lang="en-US" altLang="en-US" dirty="0"/>
              <a:t>    if     </a:t>
            </a:r>
            <a:r>
              <a:rPr lang="en-US" altLang="en-US" i="1" dirty="0"/>
              <a:t>f </a:t>
            </a:r>
            <a:r>
              <a:rPr lang="en-US" altLang="en-US" dirty="0"/>
              <a:t>(</a:t>
            </a:r>
            <a:r>
              <a:rPr lang="en-US" altLang="en-US" i="1" dirty="0"/>
              <a:t>x</a:t>
            </a:r>
            <a:r>
              <a:rPr lang="en-US" altLang="en-US" dirty="0"/>
              <a:t>) is “yes”-instance for </a:t>
            </a:r>
            <a:r>
              <a:rPr lang="en-US" altLang="en-US" i="1" dirty="0"/>
              <a:t>B</a:t>
            </a:r>
            <a:r>
              <a:rPr lang="en-US" altLang="en-US" dirty="0"/>
              <a:t> </a:t>
            </a:r>
          </a:p>
          <a:p>
            <a:pPr marL="869950" lvl="1" indent="-412750" eaLnBrk="1" hangingPunct="1">
              <a:buClr>
                <a:srgbClr val="003399"/>
              </a:buClr>
              <a:buFont typeface="Wingdings" pitchFamily="2" charset="2"/>
              <a:buAutoNum type="romanLcPeriod"/>
            </a:pPr>
            <a:r>
              <a:rPr lang="en-US" altLang="en-US" dirty="0"/>
              <a:t>Prove that reduction algorithm runs in polynomial time</a:t>
            </a:r>
          </a:p>
          <a:p>
            <a:pPr marL="869950" lvl="1" indent="-412750" eaLnBrk="1" hangingPunct="1">
              <a:buClr>
                <a:srgbClr val="003399"/>
              </a:buClr>
              <a:buFont typeface="Wingdings" pitchFamily="2" charset="2"/>
              <a:buNone/>
            </a:pPr>
            <a:r>
              <a:rPr lang="en-US" altLang="en-US" dirty="0">
                <a:solidFill>
                  <a:srgbClr val="CC0000"/>
                </a:solidFill>
              </a:rPr>
              <a:t>DONE</a:t>
            </a:r>
          </a:p>
          <a:p>
            <a:pPr marL="869950" lvl="1" indent="-412750" eaLnBrk="1" hangingPunct="1">
              <a:buClr>
                <a:srgbClr val="003399"/>
              </a:buClr>
              <a:buFont typeface="Wingdings" pitchFamily="2" charset="2"/>
              <a:buNone/>
            </a:pPr>
            <a:endParaRPr lang="en-US" altLang="en-US" dirty="0"/>
          </a:p>
          <a:p>
            <a:pPr marL="412750" indent="-412750" eaLnBrk="1" hangingPunct="1">
              <a:buClr>
                <a:srgbClr val="003399"/>
              </a:buClr>
              <a:buFont typeface="Wingdings" pitchFamily="2" charset="2"/>
              <a:buAutoNum type="arabicPeriod" startAt="3"/>
            </a:pPr>
            <a:r>
              <a:rPr lang="en-US" altLang="en-US" dirty="0"/>
              <a:t>Prove that SATISFIABILITY is in NP by giving polynomial-time verification algorithm.</a:t>
            </a:r>
          </a:p>
          <a:p>
            <a:pPr marL="869950" lvl="1" indent="-412750" eaLnBrk="1" hangingPunct="1">
              <a:buClr>
                <a:srgbClr val="003399"/>
              </a:buClr>
              <a:buFontTx/>
              <a:buNone/>
            </a:pPr>
            <a:r>
              <a:rPr lang="en-US" altLang="en-US" dirty="0">
                <a:solidFill>
                  <a:srgbClr val="CC0000"/>
                </a:solidFill>
              </a:rPr>
              <a:t>(Given the formula and satisfying input, we can compute the output in constant time)</a:t>
            </a:r>
            <a:endParaRPr lang="en-US" altLang="en-US" dirty="0"/>
          </a:p>
          <a:p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753676606"/>
      </p:ext>
    </p:extLst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5E558F-D8BD-3C54-79DA-A0568E4837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Reduction Method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0223D4-DFF0-72F1-CB0B-7A8C8D2AEB6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386AF3-AE59-9CE1-5AD9-9A3235C9BE15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figure below outlines the structure of the NP-completeness proofs. </a:t>
            </a:r>
          </a:p>
          <a:p>
            <a:r>
              <a:rPr lang="en-US" dirty="0"/>
              <a:t>We can prove each language in the figure to be NP-complete by reduction from the language that points to it. </a:t>
            </a:r>
          </a:p>
          <a:p>
            <a:r>
              <a:rPr lang="en-US" dirty="0"/>
              <a:t>We will cover some of the problems in the next</a:t>
            </a:r>
          </a:p>
          <a:p>
            <a:pPr marL="0" indent="0">
              <a:buNone/>
            </a:pPr>
            <a:r>
              <a:rPr lang="en-US" dirty="0"/>
              <a:t>   session </a:t>
            </a:r>
          </a:p>
          <a:p>
            <a:endParaRPr lang="en-US" dirty="0"/>
          </a:p>
        </p:txBody>
      </p:sp>
      <p:pic>
        <p:nvPicPr>
          <p:cNvPr id="6" name="Content Placeholder 7" descr="A diagram of a computer network&#10;&#10;Description automatically generated">
            <a:extLst>
              <a:ext uri="{FF2B5EF4-FFF2-40B4-BE49-F238E27FC236}">
                <a16:creationId xmlns:a16="http://schemas.microsoft.com/office/drawing/2014/main" id="{CD12A349-D7BF-3FF9-11A8-0CC40F4A39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52531" y="5916844"/>
            <a:ext cx="8672469" cy="67323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</p:pic>
    </p:spTree>
    <p:extLst>
      <p:ext uri="{BB962C8B-B14F-4D97-AF65-F5344CB8AC3E}">
        <p14:creationId xmlns:p14="http://schemas.microsoft.com/office/powerpoint/2010/main" val="2663221086"/>
      </p:ext>
    </p:extLst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5AFB2-F98B-F9A1-BFED-302C66770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Exercises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742D9A-DEE4-20BE-BFA0-54E33F08608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21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DF581D-4B89-4E12-FE51-414D07768897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dirty="0"/>
              <a:t>Search about 3-CNF Satisfiability problem.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Proof that 3-CNF Satisfiability belongs to class NP-complete. (You can do reduction using Satisfiability problem in previous slide) </a:t>
            </a:r>
          </a:p>
          <a:p>
            <a:endParaRPr lang="en-US" dirty="0"/>
          </a:p>
          <a:p>
            <a:pPr eaLnBrk="1" hangingPunct="1"/>
            <a:endParaRPr lang="en-US" dirty="0"/>
          </a:p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4584961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13D67-B7B4-6641-2E24-0E3D5A5CC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NP-Completeness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BA444C-7AE7-EFA4-0734-C03DBA38ED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9B41DE-39A9-4925-D39F-6A43AB1273D4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altLang="en-US" sz="4400" b="1" dirty="0">
                <a:solidFill>
                  <a:schemeClr val="accent4"/>
                </a:solidFill>
                <a:latin typeface="Avenir Medium" panose="02000503020000020003" pitchFamily="2" charset="0"/>
              </a:rPr>
              <a:t>Knowing that they are hard lets you stop beating your head against a wall trying to solve them…</a:t>
            </a:r>
          </a:p>
          <a:p>
            <a:pPr lvl="1"/>
            <a:r>
              <a:rPr lang="en-US" altLang="en-US" sz="4400" b="1" dirty="0">
                <a:solidFill>
                  <a:schemeClr val="accent4"/>
                </a:solidFill>
              </a:rPr>
              <a:t>Use a heuristic: </a:t>
            </a:r>
            <a:r>
              <a:rPr lang="en-US" altLang="en-US" sz="4400" dirty="0"/>
              <a:t>come up with a method for solving a reasonable fraction of the common cases.</a:t>
            </a:r>
          </a:p>
          <a:p>
            <a:pPr lvl="1"/>
            <a:r>
              <a:rPr lang="en-US" altLang="en-US" sz="4400" b="1" dirty="0">
                <a:solidFill>
                  <a:schemeClr val="accent4"/>
                </a:solidFill>
              </a:rPr>
              <a:t>Solve approximately:</a:t>
            </a:r>
            <a:r>
              <a:rPr lang="en-US" altLang="en-US" sz="4400" dirty="0">
                <a:solidFill>
                  <a:schemeClr val="accent4"/>
                </a:solidFill>
              </a:rPr>
              <a:t> </a:t>
            </a:r>
            <a:r>
              <a:rPr lang="en-US" altLang="en-US" sz="4400" dirty="0"/>
              <a:t>come up with a solution that you can prove that is close to right.</a:t>
            </a:r>
          </a:p>
          <a:p>
            <a:pPr lvl="1"/>
            <a:r>
              <a:rPr lang="en-US" altLang="en-US" sz="4400" b="1" dirty="0">
                <a:solidFill>
                  <a:schemeClr val="accent4"/>
                </a:solidFill>
              </a:rPr>
              <a:t>Use an exponential time solution:</a:t>
            </a:r>
            <a:r>
              <a:rPr lang="en-US" altLang="en-US" sz="4400" dirty="0">
                <a:solidFill>
                  <a:schemeClr val="accent4"/>
                </a:solidFill>
              </a:rPr>
              <a:t> </a:t>
            </a:r>
            <a:r>
              <a:rPr lang="en-US" altLang="en-US" sz="4400" dirty="0"/>
              <a:t>if you really have to solve the problem exactly and stop worrying about finding a better solution.</a:t>
            </a:r>
          </a:p>
          <a:p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3284829426"/>
      </p:ext>
    </p:extLst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10206-6767-242C-481B-C58FF282B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References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6393A9-E124-F6F9-B19C-8C1C1A536E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4F54C3-2409-4611-087C-4EECFA77448D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Thomas H. </a:t>
            </a:r>
            <a:r>
              <a:rPr lang="en-US" dirty="0" err="1"/>
              <a:t>Cormen</a:t>
            </a:r>
            <a:r>
              <a:rPr lang="en-US" dirty="0"/>
              <a:t>. (2022). Introduction to algorithms: Fourth edition. The MIT Press. Chapter 34.</a:t>
            </a:r>
          </a:p>
        </p:txBody>
      </p:sp>
    </p:spTree>
    <p:extLst>
      <p:ext uri="{BB962C8B-B14F-4D97-AF65-F5344CB8AC3E}">
        <p14:creationId xmlns:p14="http://schemas.microsoft.com/office/powerpoint/2010/main" val="2704527745"/>
      </p:ext>
    </p:extLst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19A05A5-95E8-3650-1A08-2BEC267CC6F6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cap="none" dirty="0"/>
              <a:t>NP-Completeness</a:t>
            </a: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1DB4F1F-BBE4-D8DD-07CE-323E6B80B0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729075E-F5CE-8173-6979-ECEF28B9D32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September, 2023</a:t>
            </a:r>
          </a:p>
        </p:txBody>
      </p:sp>
    </p:spTree>
    <p:extLst>
      <p:ext uri="{BB962C8B-B14F-4D97-AF65-F5344CB8AC3E}">
        <p14:creationId xmlns:p14="http://schemas.microsoft.com/office/powerpoint/2010/main" val="359880274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D918B-DC2F-FDDE-98E5-3894030033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NP-Completeness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0B4421-A5DF-A08E-9621-91F47A3D19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167377" y="2419728"/>
            <a:ext cx="12018886" cy="803546"/>
          </a:xfrm>
        </p:spPr>
        <p:txBody>
          <a:bodyPr>
            <a:normAutofit/>
          </a:bodyPr>
          <a:lstStyle/>
          <a:p>
            <a:r>
              <a:rPr lang="en-US" dirty="0"/>
              <a:t>Decision problems vs optimization problem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709545-1589-A9A1-A467-16200EF1F8A2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 fontScale="92500"/>
          </a:bodyPr>
          <a:lstStyle/>
          <a:p>
            <a:pPr>
              <a:lnSpc>
                <a:spcPct val="110000"/>
              </a:lnSpc>
            </a:pPr>
            <a:r>
              <a:rPr lang="en-US" altLang="en-US" sz="4400" dirty="0">
                <a:solidFill>
                  <a:schemeClr val="accent4"/>
                </a:solidFill>
                <a:latin typeface="Avenir" panose="02000503020000020003" pitchFamily="2" charset="0"/>
              </a:rPr>
              <a:t>Decision problems</a:t>
            </a:r>
          </a:p>
          <a:p>
            <a:pPr lvl="1">
              <a:lnSpc>
                <a:spcPct val="110000"/>
              </a:lnSpc>
            </a:pPr>
            <a:r>
              <a:rPr lang="en-US" altLang="en-US" sz="4400" dirty="0">
                <a:latin typeface="Avenir" panose="02000503020000020003" pitchFamily="2" charset="0"/>
              </a:rPr>
              <a:t>Given an input and a question regarding a problem, determine if the answer is </a:t>
            </a:r>
            <a:r>
              <a:rPr lang="en-US" altLang="en-US" sz="4400" dirty="0">
                <a:solidFill>
                  <a:schemeClr val="accent4"/>
                </a:solidFill>
                <a:latin typeface="Avenir" panose="02000503020000020003" pitchFamily="2" charset="0"/>
              </a:rPr>
              <a:t>yes</a:t>
            </a:r>
            <a:r>
              <a:rPr lang="en-US" altLang="en-US" sz="4400" dirty="0">
                <a:latin typeface="Avenir" panose="02000503020000020003" pitchFamily="2" charset="0"/>
              </a:rPr>
              <a:t> or </a:t>
            </a:r>
            <a:r>
              <a:rPr lang="en-US" altLang="en-US" sz="4400" dirty="0">
                <a:solidFill>
                  <a:schemeClr val="accent4"/>
                </a:solidFill>
                <a:latin typeface="Avenir" panose="02000503020000020003" pitchFamily="2" charset="0"/>
              </a:rPr>
              <a:t>no</a:t>
            </a:r>
          </a:p>
          <a:p>
            <a:pPr>
              <a:lnSpc>
                <a:spcPct val="110000"/>
              </a:lnSpc>
            </a:pPr>
            <a:r>
              <a:rPr lang="en-US" altLang="en-US" sz="4400" dirty="0">
                <a:solidFill>
                  <a:schemeClr val="accent4"/>
                </a:solidFill>
                <a:latin typeface="Avenir" panose="02000503020000020003" pitchFamily="2" charset="0"/>
              </a:rPr>
              <a:t>Optimization problems</a:t>
            </a:r>
          </a:p>
          <a:p>
            <a:pPr lvl="1">
              <a:lnSpc>
                <a:spcPct val="110000"/>
              </a:lnSpc>
            </a:pPr>
            <a:r>
              <a:rPr lang="en-US" altLang="en-US" sz="4400" dirty="0">
                <a:solidFill>
                  <a:schemeClr val="accent4"/>
                </a:solidFill>
                <a:latin typeface="Avenir" panose="02000503020000020003" pitchFamily="2" charset="0"/>
              </a:rPr>
              <a:t>Find</a:t>
            </a:r>
            <a:r>
              <a:rPr lang="en-US" altLang="en-US" sz="4400" dirty="0">
                <a:latin typeface="Avenir" panose="02000503020000020003" pitchFamily="2" charset="0"/>
              </a:rPr>
              <a:t> a solution with the “</a:t>
            </a:r>
            <a:r>
              <a:rPr lang="en-US" altLang="en-US" sz="4400" dirty="0">
                <a:solidFill>
                  <a:schemeClr val="accent4"/>
                </a:solidFill>
                <a:latin typeface="Avenir" panose="02000503020000020003" pitchFamily="2" charset="0"/>
              </a:rPr>
              <a:t>best</a:t>
            </a:r>
            <a:r>
              <a:rPr lang="en-US" altLang="en-US" sz="4400" dirty="0">
                <a:latin typeface="Avenir" panose="02000503020000020003" pitchFamily="2" charset="0"/>
              </a:rPr>
              <a:t>” value</a:t>
            </a:r>
          </a:p>
          <a:p>
            <a:pPr>
              <a:lnSpc>
                <a:spcPct val="110000"/>
              </a:lnSpc>
            </a:pPr>
            <a:r>
              <a:rPr lang="en-US" altLang="en-US" sz="4400" dirty="0">
                <a:solidFill>
                  <a:schemeClr val="accent4"/>
                </a:solidFill>
                <a:latin typeface="Avenir" panose="02000503020000020003" pitchFamily="2" charset="0"/>
              </a:rPr>
              <a:t>NP- completeness </a:t>
            </a:r>
            <a:r>
              <a:rPr lang="en-US" altLang="en-US" sz="4400" dirty="0">
                <a:latin typeface="Avenir" panose="02000503020000020003" pitchFamily="2" charset="0"/>
              </a:rPr>
              <a:t>applies directly not to optimization problems, however, but to </a:t>
            </a:r>
            <a:r>
              <a:rPr lang="en-US" altLang="en-US" sz="4400" dirty="0">
                <a:solidFill>
                  <a:schemeClr val="accent4"/>
                </a:solidFill>
                <a:latin typeface="Avenir" panose="02000503020000020003" pitchFamily="2" charset="0"/>
              </a:rPr>
              <a:t>decision problems </a:t>
            </a:r>
          </a:p>
          <a:p>
            <a:pPr>
              <a:lnSpc>
                <a:spcPct val="110000"/>
              </a:lnSpc>
            </a:pPr>
            <a:r>
              <a:rPr lang="en-US" altLang="en-US" sz="4400" dirty="0">
                <a:latin typeface="Avenir" panose="02000503020000020003" pitchFamily="2" charset="0"/>
              </a:rPr>
              <a:t>Optimization problems can be cast as decision problems that are easier to study</a:t>
            </a:r>
          </a:p>
          <a:p>
            <a:pPr lvl="1">
              <a:lnSpc>
                <a:spcPct val="110000"/>
              </a:lnSpc>
            </a:pPr>
            <a:r>
              <a:rPr lang="en-US" altLang="en-US" sz="4400" dirty="0">
                <a:solidFill>
                  <a:srgbClr val="DD0111"/>
                </a:solidFill>
                <a:latin typeface="Avenir" panose="02000503020000020003" pitchFamily="2" charset="0"/>
              </a:rPr>
              <a:t>E.g.: </a:t>
            </a:r>
            <a:r>
              <a:rPr lang="en-US" altLang="en-US" sz="4400" dirty="0">
                <a:latin typeface="Avenir" panose="02000503020000020003" pitchFamily="2" charset="0"/>
              </a:rPr>
              <a:t>Shortest path: G = unweighted directed graph</a:t>
            </a:r>
          </a:p>
          <a:p>
            <a:pPr lvl="2">
              <a:lnSpc>
                <a:spcPct val="110000"/>
              </a:lnSpc>
            </a:pPr>
            <a:r>
              <a:rPr lang="en-US" altLang="en-US" sz="4400" dirty="0">
                <a:latin typeface="Avenir" panose="02000503020000020003" pitchFamily="2" charset="0"/>
              </a:rPr>
              <a:t>Find a path between u and v that uses the fewest edges (</a:t>
            </a:r>
            <a:r>
              <a:rPr lang="en-US" altLang="en-US" sz="4400" dirty="0">
                <a:solidFill>
                  <a:schemeClr val="accent4"/>
                </a:solidFill>
                <a:latin typeface="Avenir" panose="02000503020000020003" pitchFamily="2" charset="0"/>
              </a:rPr>
              <a:t>Optimization</a:t>
            </a:r>
            <a:r>
              <a:rPr lang="en-US" altLang="en-US" sz="4400" dirty="0">
                <a:latin typeface="Avenir" panose="02000503020000020003" pitchFamily="2" charset="0"/>
              </a:rPr>
              <a:t>)</a:t>
            </a:r>
          </a:p>
          <a:p>
            <a:pPr lvl="2">
              <a:lnSpc>
                <a:spcPct val="110000"/>
              </a:lnSpc>
            </a:pPr>
            <a:r>
              <a:rPr lang="en-US" altLang="en-US" sz="4400" dirty="0">
                <a:latin typeface="Avenir" panose="02000503020000020003" pitchFamily="2" charset="0"/>
              </a:rPr>
              <a:t>Does a path exist from u to v consisting of at most k edges? (</a:t>
            </a:r>
            <a:r>
              <a:rPr lang="en-US" altLang="en-US" sz="4400" dirty="0">
                <a:solidFill>
                  <a:schemeClr val="accent4"/>
                </a:solidFill>
                <a:latin typeface="Avenir" panose="02000503020000020003" pitchFamily="2" charset="0"/>
              </a:rPr>
              <a:t>Decision</a:t>
            </a:r>
            <a:r>
              <a:rPr lang="en-US" altLang="en-US" sz="4400" dirty="0">
                <a:latin typeface="Avenir" panose="02000503020000020003" pitchFamily="2" charset="0"/>
              </a:rPr>
              <a:t>)</a:t>
            </a:r>
          </a:p>
          <a:p>
            <a:endParaRPr lang="en-US" sz="4400" dirty="0">
              <a:latin typeface="Avenir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4573253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2490D-3106-4BAA-D3E0-95E18A536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NP-Completeness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76B43A-013E-F0BB-EF8C-34E0CE9AC77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Classes of problems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3AB113-B752-E234-BCE9-5D5EF07C38DE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pPr>
              <a:lnSpc>
                <a:spcPct val="130000"/>
              </a:lnSpc>
            </a:pPr>
            <a:r>
              <a:rPr lang="en-US" altLang="en-US" sz="4400" b="1" dirty="0"/>
              <a:t>Class P</a:t>
            </a:r>
            <a:r>
              <a:rPr lang="en-US" altLang="en-US" sz="4400" dirty="0"/>
              <a:t> consists of (</a:t>
            </a:r>
            <a:r>
              <a:rPr lang="en-US" altLang="en-US" sz="4400" dirty="0">
                <a:solidFill>
                  <a:schemeClr val="accent4"/>
                </a:solidFill>
              </a:rPr>
              <a:t>decision</a:t>
            </a:r>
            <a:r>
              <a:rPr lang="en-US" altLang="en-US" sz="4400" dirty="0"/>
              <a:t>) problems that are solvable in </a:t>
            </a:r>
            <a:r>
              <a:rPr lang="en-US" altLang="en-US" sz="4400" dirty="0">
                <a:solidFill>
                  <a:schemeClr val="accent4"/>
                </a:solidFill>
              </a:rPr>
              <a:t>polynomial time</a:t>
            </a:r>
          </a:p>
          <a:p>
            <a:pPr>
              <a:lnSpc>
                <a:spcPct val="130000"/>
              </a:lnSpc>
            </a:pPr>
            <a:r>
              <a:rPr lang="en-US" altLang="en-US" sz="4400" dirty="0"/>
              <a:t>Polynomial-time algorithms</a:t>
            </a:r>
          </a:p>
          <a:p>
            <a:pPr lvl="1">
              <a:lnSpc>
                <a:spcPct val="130000"/>
              </a:lnSpc>
            </a:pPr>
            <a:r>
              <a:rPr lang="en-US" altLang="en-US" sz="4400" dirty="0"/>
              <a:t>Worst-case running time is </a:t>
            </a:r>
            <a:r>
              <a:rPr lang="en-US" altLang="en-US" sz="4400" dirty="0">
                <a:solidFill>
                  <a:schemeClr val="accent4"/>
                </a:solidFill>
                <a:latin typeface="Comic Sans MS" panose="030F0902030302020204" pitchFamily="66" charset="0"/>
              </a:rPr>
              <a:t>O(</a:t>
            </a:r>
            <a:r>
              <a:rPr lang="en-US" altLang="en-US" sz="4400" dirty="0" err="1">
                <a:solidFill>
                  <a:schemeClr val="accent4"/>
                </a:solidFill>
                <a:latin typeface="Comic Sans MS" panose="030F0902030302020204" pitchFamily="66" charset="0"/>
              </a:rPr>
              <a:t>n</a:t>
            </a:r>
            <a:r>
              <a:rPr lang="en-US" altLang="en-US" sz="4400" baseline="30000" dirty="0" err="1">
                <a:solidFill>
                  <a:schemeClr val="accent4"/>
                </a:solidFill>
                <a:latin typeface="Comic Sans MS" panose="030F0902030302020204" pitchFamily="66" charset="0"/>
              </a:rPr>
              <a:t>k</a:t>
            </a:r>
            <a:r>
              <a:rPr lang="en-US" altLang="en-US" sz="4400" dirty="0">
                <a:solidFill>
                  <a:schemeClr val="accent4"/>
                </a:solidFill>
                <a:latin typeface="Comic Sans MS" panose="030F0902030302020204" pitchFamily="66" charset="0"/>
              </a:rPr>
              <a:t>)</a:t>
            </a:r>
            <a:r>
              <a:rPr lang="en-US" altLang="en-US" sz="4400" dirty="0"/>
              <a:t>, for some constant k</a:t>
            </a:r>
          </a:p>
          <a:p>
            <a:pPr lvl="1">
              <a:lnSpc>
                <a:spcPct val="130000"/>
              </a:lnSpc>
            </a:pPr>
            <a:endParaRPr lang="en-US" altLang="en-US" sz="4400" dirty="0"/>
          </a:p>
          <a:p>
            <a:r>
              <a:rPr lang="en-US" altLang="en-US" sz="4400" dirty="0"/>
              <a:t>Examples of polynomial time: </a:t>
            </a:r>
          </a:p>
          <a:p>
            <a:pPr lvl="1"/>
            <a:r>
              <a:rPr lang="en-US" altLang="en-US" sz="4400" dirty="0"/>
              <a:t>O(n</a:t>
            </a:r>
            <a:r>
              <a:rPr lang="en-US" altLang="en-US" sz="4400" baseline="30000" dirty="0"/>
              <a:t>2</a:t>
            </a:r>
            <a:r>
              <a:rPr lang="en-US" altLang="en-US" sz="4400" dirty="0"/>
              <a:t>), O(n</a:t>
            </a:r>
            <a:r>
              <a:rPr lang="en-US" altLang="en-US" sz="4400" baseline="30000" dirty="0"/>
              <a:t>3</a:t>
            </a:r>
            <a:r>
              <a:rPr lang="en-US" altLang="en-US" sz="4400" dirty="0"/>
              <a:t>), O(1), O(n lg n) </a:t>
            </a:r>
          </a:p>
          <a:p>
            <a:r>
              <a:rPr lang="en-US" altLang="en-US" sz="4400" dirty="0"/>
              <a:t>Examples of non-polynomial time: </a:t>
            </a:r>
          </a:p>
          <a:p>
            <a:pPr lvl="1"/>
            <a:r>
              <a:rPr lang="en-US" altLang="en-US" sz="4400" dirty="0"/>
              <a:t>O(2</a:t>
            </a:r>
            <a:r>
              <a:rPr lang="en-US" altLang="en-US" sz="4400" i="1" baseline="30000" dirty="0"/>
              <a:t>n</a:t>
            </a:r>
            <a:r>
              <a:rPr lang="en-US" altLang="en-US" sz="4400" dirty="0"/>
              <a:t>), O(</a:t>
            </a:r>
            <a:r>
              <a:rPr lang="en-US" altLang="en-US" sz="4400" i="1" dirty="0" err="1"/>
              <a:t>n</a:t>
            </a:r>
            <a:r>
              <a:rPr lang="en-US" altLang="en-US" sz="4400" baseline="30000" dirty="0" err="1"/>
              <a:t>n</a:t>
            </a:r>
            <a:r>
              <a:rPr lang="en-US" altLang="en-US" sz="4400" dirty="0"/>
              <a:t>), O(</a:t>
            </a:r>
            <a:r>
              <a:rPr lang="en-US" altLang="en-US" sz="4400" i="1" dirty="0"/>
              <a:t>n</a:t>
            </a:r>
            <a:r>
              <a:rPr lang="en-US" altLang="en-US" sz="4400" dirty="0"/>
              <a:t>!)</a:t>
            </a:r>
          </a:p>
          <a:p>
            <a:pPr lvl="1">
              <a:lnSpc>
                <a:spcPct val="130000"/>
              </a:lnSpc>
            </a:pPr>
            <a:endParaRPr lang="en-US" altLang="en-US" sz="4400" dirty="0"/>
          </a:p>
          <a:p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2791282998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7CC1B0-6F5F-3833-4B44-D7A234C949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NP-Completeness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1C1C82-5B4C-53CD-A6EF-4BEE270087D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Classes of problems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F06149-46CE-72D3-6618-D926616ACB1F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pPr>
              <a:lnSpc>
                <a:spcPct val="130000"/>
              </a:lnSpc>
            </a:pPr>
            <a:r>
              <a:rPr lang="en-US" altLang="en-US" sz="4400" dirty="0"/>
              <a:t>Problems in P (can be solved in polynomial time) are also called </a:t>
            </a:r>
            <a:r>
              <a:rPr lang="en-US" altLang="en-US" sz="4400" b="1" dirty="0">
                <a:solidFill>
                  <a:schemeClr val="accent4"/>
                </a:solidFill>
              </a:rPr>
              <a:t>tractable</a:t>
            </a:r>
            <a:r>
              <a:rPr lang="en-US" altLang="en-US" sz="4400" b="1" dirty="0">
                <a:solidFill>
                  <a:srgbClr val="008080"/>
                </a:solidFill>
              </a:rPr>
              <a:t> </a:t>
            </a:r>
            <a:r>
              <a:rPr lang="en-US" altLang="en-US" sz="4400" b="1" dirty="0">
                <a:solidFill>
                  <a:srgbClr val="002060"/>
                </a:solidFill>
              </a:rPr>
              <a:t>(easy)</a:t>
            </a:r>
          </a:p>
          <a:p>
            <a:pPr>
              <a:lnSpc>
                <a:spcPct val="130000"/>
              </a:lnSpc>
            </a:pPr>
            <a:r>
              <a:rPr lang="en-US" altLang="en-US" sz="4400" dirty="0"/>
              <a:t>Problems </a:t>
            </a:r>
            <a:r>
              <a:rPr lang="en-US" altLang="en-US" sz="4400" b="1" dirty="0"/>
              <a:t>not</a:t>
            </a:r>
            <a:r>
              <a:rPr lang="en-US" altLang="en-US" sz="4400" dirty="0"/>
              <a:t> in P (require super polynomial time) are </a:t>
            </a:r>
            <a:r>
              <a:rPr lang="en-US" altLang="en-US" sz="4400" b="1" dirty="0">
                <a:solidFill>
                  <a:schemeClr val="accent4"/>
                </a:solidFill>
              </a:rPr>
              <a:t>intractable</a:t>
            </a:r>
            <a:r>
              <a:rPr lang="en-US" altLang="en-US" sz="4400" b="1" dirty="0">
                <a:solidFill>
                  <a:srgbClr val="CC0000"/>
                </a:solidFill>
              </a:rPr>
              <a:t> </a:t>
            </a:r>
            <a:r>
              <a:rPr lang="en-US" altLang="en-US" sz="4400" b="1" dirty="0">
                <a:solidFill>
                  <a:srgbClr val="002060"/>
                </a:solidFill>
              </a:rPr>
              <a:t>(hard)</a:t>
            </a:r>
          </a:p>
          <a:p>
            <a:pPr lvl="1">
              <a:lnSpc>
                <a:spcPct val="130000"/>
              </a:lnSpc>
            </a:pPr>
            <a:r>
              <a:rPr lang="en-US" altLang="en-US" sz="4400" dirty="0"/>
              <a:t>Can be solved in reasonable time only for small inputs</a:t>
            </a:r>
          </a:p>
          <a:p>
            <a:pPr lvl="1">
              <a:lnSpc>
                <a:spcPct val="130000"/>
              </a:lnSpc>
            </a:pPr>
            <a:r>
              <a:rPr lang="en-US" altLang="en-US" sz="4400" dirty="0"/>
              <a:t>Or, can not be solved at all </a:t>
            </a:r>
          </a:p>
          <a:p>
            <a:pPr>
              <a:lnSpc>
                <a:spcPct val="130000"/>
              </a:lnSpc>
            </a:pPr>
            <a:r>
              <a:rPr lang="en-US" altLang="en-US" sz="4400" dirty="0"/>
              <a:t>Are </a:t>
            </a:r>
            <a:r>
              <a:rPr lang="en-US" altLang="en-US" sz="4400" dirty="0">
                <a:solidFill>
                  <a:schemeClr val="accent4"/>
                </a:solidFill>
              </a:rPr>
              <a:t>non-polynomial</a:t>
            </a:r>
            <a:r>
              <a:rPr lang="en-US" altLang="en-US" sz="4400" dirty="0"/>
              <a:t> algorithms always </a:t>
            </a:r>
            <a:r>
              <a:rPr lang="en-US" altLang="en-US" sz="4400" dirty="0">
                <a:solidFill>
                  <a:schemeClr val="accent4"/>
                </a:solidFill>
              </a:rPr>
              <a:t>worst</a:t>
            </a:r>
            <a:r>
              <a:rPr lang="en-US" altLang="en-US" sz="4400" dirty="0"/>
              <a:t> than </a:t>
            </a:r>
            <a:r>
              <a:rPr lang="en-US" altLang="en-US" sz="4400" dirty="0">
                <a:solidFill>
                  <a:schemeClr val="accent4"/>
                </a:solidFill>
              </a:rPr>
              <a:t>polynomial</a:t>
            </a:r>
            <a:r>
              <a:rPr lang="en-US" altLang="en-US" sz="4400" dirty="0"/>
              <a:t> algorithms?</a:t>
            </a:r>
          </a:p>
          <a:p>
            <a:pPr lvl="1">
              <a:lnSpc>
                <a:spcPct val="130000"/>
              </a:lnSpc>
              <a:buFontTx/>
              <a:buNone/>
            </a:pPr>
            <a:r>
              <a:rPr lang="en-US" altLang="ko-KR" sz="4400" i="1" dirty="0">
                <a:ea typeface="굴림" panose="020B0600000101010101" pitchFamily="34" charset="-127"/>
              </a:rPr>
              <a:t>	- n</a:t>
            </a:r>
            <a:r>
              <a:rPr lang="en-US" altLang="ko-KR" sz="4400" baseline="30000" dirty="0">
                <a:ea typeface="굴림" panose="020B0600000101010101" pitchFamily="34" charset="-127"/>
              </a:rPr>
              <a:t>1,000,000</a:t>
            </a:r>
            <a:r>
              <a:rPr lang="en-US" altLang="ko-KR" sz="4400" dirty="0">
                <a:ea typeface="굴림" panose="020B0600000101010101" pitchFamily="34" charset="-127"/>
              </a:rPr>
              <a:t> is </a:t>
            </a:r>
            <a:r>
              <a:rPr lang="en-US" altLang="ko-KR" sz="4400" i="1" dirty="0">
                <a:ea typeface="굴림" panose="020B0600000101010101" pitchFamily="34" charset="-127"/>
              </a:rPr>
              <a:t>technically</a:t>
            </a:r>
            <a:r>
              <a:rPr lang="en-US" altLang="ko-KR" sz="4400" dirty="0">
                <a:ea typeface="굴림" panose="020B0600000101010101" pitchFamily="34" charset="-127"/>
              </a:rPr>
              <a:t> </a:t>
            </a:r>
            <a:r>
              <a:rPr lang="en-US" altLang="ko-KR" sz="4400" dirty="0">
                <a:solidFill>
                  <a:schemeClr val="accent4"/>
                </a:solidFill>
                <a:ea typeface="굴림" panose="020B0600000101010101" pitchFamily="34" charset="-127"/>
              </a:rPr>
              <a:t>tractable</a:t>
            </a:r>
            <a:r>
              <a:rPr lang="en-US" altLang="ko-KR" sz="4400" dirty="0">
                <a:ea typeface="굴림" panose="020B0600000101010101" pitchFamily="34" charset="-127"/>
              </a:rPr>
              <a:t>, but really impossible   </a:t>
            </a:r>
          </a:p>
          <a:p>
            <a:pPr lvl="1">
              <a:lnSpc>
                <a:spcPct val="130000"/>
              </a:lnSpc>
              <a:buFontTx/>
              <a:buNone/>
            </a:pPr>
            <a:r>
              <a:rPr lang="en-US" altLang="ko-KR" sz="4400" dirty="0">
                <a:ea typeface="굴림" panose="020B0600000101010101" pitchFamily="34" charset="-127"/>
              </a:rPr>
              <a:t>   - </a:t>
            </a:r>
            <a:r>
              <a:rPr lang="en-US" altLang="ko-KR" sz="4400" i="1" dirty="0" err="1">
                <a:ea typeface="굴림" panose="020B0600000101010101" pitchFamily="34" charset="-127"/>
              </a:rPr>
              <a:t>n</a:t>
            </a:r>
            <a:r>
              <a:rPr lang="en-US" altLang="ko-KR" sz="4400" baseline="30000" dirty="0" err="1">
                <a:ea typeface="굴림" panose="020B0600000101010101" pitchFamily="34" charset="-127"/>
              </a:rPr>
              <a:t>log</a:t>
            </a:r>
            <a:r>
              <a:rPr lang="en-US" altLang="ko-KR" sz="4400" baseline="30000" dirty="0">
                <a:ea typeface="굴림" panose="020B0600000101010101" pitchFamily="34" charset="-127"/>
              </a:rPr>
              <a:t> log log </a:t>
            </a:r>
            <a:r>
              <a:rPr lang="en-US" altLang="ko-KR" sz="4400" i="1" baseline="30000" dirty="0">
                <a:ea typeface="굴림" panose="020B0600000101010101" pitchFamily="34" charset="-127"/>
              </a:rPr>
              <a:t>n</a:t>
            </a:r>
            <a:r>
              <a:rPr lang="en-US" altLang="ko-KR" sz="4400" dirty="0">
                <a:ea typeface="굴림" panose="020B0600000101010101" pitchFamily="34" charset="-127"/>
              </a:rPr>
              <a:t> is </a:t>
            </a:r>
            <a:r>
              <a:rPr lang="en-US" altLang="ko-KR" sz="4400" i="1" dirty="0">
                <a:ea typeface="굴림" panose="020B0600000101010101" pitchFamily="34" charset="-127"/>
              </a:rPr>
              <a:t>technically</a:t>
            </a:r>
            <a:r>
              <a:rPr lang="en-US" altLang="ko-KR" sz="4400" dirty="0">
                <a:ea typeface="굴림" panose="020B0600000101010101" pitchFamily="34" charset="-127"/>
              </a:rPr>
              <a:t> </a:t>
            </a:r>
            <a:r>
              <a:rPr lang="en-US" altLang="ko-KR" sz="4400" dirty="0">
                <a:solidFill>
                  <a:schemeClr val="accent4"/>
                </a:solidFill>
                <a:ea typeface="굴림" panose="020B0600000101010101" pitchFamily="34" charset="-127"/>
              </a:rPr>
              <a:t>intractable</a:t>
            </a:r>
            <a:r>
              <a:rPr lang="en-US" altLang="ko-KR" sz="4400" dirty="0">
                <a:ea typeface="굴림" panose="020B0600000101010101" pitchFamily="34" charset="-127"/>
              </a:rPr>
              <a:t>, but easy</a:t>
            </a:r>
            <a:endParaRPr lang="en-US" altLang="en-US" sz="4400" dirty="0">
              <a:ea typeface="굴림" panose="020B0600000101010101" pitchFamily="34" charset="-127"/>
            </a:endParaRPr>
          </a:p>
          <a:p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586559119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F7E099-7A4C-35E7-E063-10395F1E9C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NP-Completeness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E12028-BB98-5374-69B1-868D6B7E285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Classes of problems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CDDE5D-77ED-1CC5-4E30-8F7AF1E7D024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altLang="en-US" sz="4400" dirty="0"/>
              <a:t>NP can be classified in various categories based on their degree of difficulty, e.g.,</a:t>
            </a:r>
          </a:p>
          <a:p>
            <a:pPr lvl="1"/>
            <a:r>
              <a:rPr lang="en-US" altLang="en-US" sz="4400" dirty="0"/>
              <a:t>NP</a:t>
            </a:r>
          </a:p>
          <a:p>
            <a:pPr lvl="1"/>
            <a:r>
              <a:rPr lang="en-US" altLang="en-US" sz="4400" dirty="0"/>
              <a:t>NP-hard</a:t>
            </a:r>
          </a:p>
          <a:p>
            <a:pPr lvl="1"/>
            <a:r>
              <a:rPr lang="en-US" altLang="en-US" sz="4400" dirty="0"/>
              <a:t>NP-complete</a:t>
            </a:r>
          </a:p>
          <a:p>
            <a:r>
              <a:rPr lang="en-US" altLang="en-US" sz="4400" dirty="0"/>
              <a:t>Let’s define NP algorithms and NP problems …</a:t>
            </a:r>
          </a:p>
          <a:p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663434229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21_BasicWhite">
  <a:themeElements>
    <a:clrScheme name="21_BasicWhite">
      <a:dk1>
        <a:srgbClr val="5E5E5E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Presentation1" id="{FEBCA056-F2A5-496F-A830-7BAED988D208}" vid="{3C0D7A97-88A3-424B-BF48-73EB1D05E1BE}"/>
    </a:ext>
  </a:extLst>
</a:theme>
</file>

<file path=ppt/theme/theme2.xml><?xml version="1.0" encoding="utf-8"?>
<a:theme xmlns:a="http://schemas.openxmlformats.org/drawingml/2006/main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21_BasicWhite</Template>
  <TotalTime>27753</TotalTime>
  <Words>3568</Words>
  <Application>Microsoft Macintosh PowerPoint</Application>
  <PresentationFormat>Custom</PresentationFormat>
  <Paragraphs>383</Paragraphs>
  <Slides>51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66" baseType="lpstr">
      <vt:lpstr>Open Sans Semibold</vt:lpstr>
      <vt:lpstr>Avenir Book</vt:lpstr>
      <vt:lpstr>Helvetica Neue Medium</vt:lpstr>
      <vt:lpstr>Cambria Math</vt:lpstr>
      <vt:lpstr>Open Sans Light</vt:lpstr>
      <vt:lpstr>Comic Sans MS</vt:lpstr>
      <vt:lpstr>Wingdings</vt:lpstr>
      <vt:lpstr>Monotype Corsiva</vt:lpstr>
      <vt:lpstr>Calibri</vt:lpstr>
      <vt:lpstr>Avenir Medium</vt:lpstr>
      <vt:lpstr>OCRB</vt:lpstr>
      <vt:lpstr>Open Sans ExtraBold</vt:lpstr>
      <vt:lpstr>Avenir</vt:lpstr>
      <vt:lpstr>Arial</vt:lpstr>
      <vt:lpstr>21_BasicWhite</vt:lpstr>
      <vt:lpstr>NP-Completeness</vt:lpstr>
      <vt:lpstr>Outline Materials</vt:lpstr>
      <vt:lpstr>Learning outcomes</vt:lpstr>
      <vt:lpstr>NP-Completeness</vt:lpstr>
      <vt:lpstr>NP-Completeness</vt:lpstr>
      <vt:lpstr>NP-Completeness</vt:lpstr>
      <vt:lpstr>NP-Completeness</vt:lpstr>
      <vt:lpstr>NP-Completeness</vt:lpstr>
      <vt:lpstr>NP-Completeness</vt:lpstr>
      <vt:lpstr>NP-Completeness</vt:lpstr>
      <vt:lpstr>NP-Completeness</vt:lpstr>
      <vt:lpstr>NP-Completeness</vt:lpstr>
      <vt:lpstr>NP-Completeness</vt:lpstr>
      <vt:lpstr>NP-Completeness</vt:lpstr>
      <vt:lpstr>NP-Completeness</vt:lpstr>
      <vt:lpstr>NP-Completeness</vt:lpstr>
      <vt:lpstr>Polynomial time</vt:lpstr>
      <vt:lpstr>Polynomial time</vt:lpstr>
      <vt:lpstr>Polynomial time</vt:lpstr>
      <vt:lpstr>Polynomial time</vt:lpstr>
      <vt:lpstr>Polynomial time</vt:lpstr>
      <vt:lpstr>Polynomial time</vt:lpstr>
      <vt:lpstr>Polynomial time verification</vt:lpstr>
      <vt:lpstr>Polynomial time verification</vt:lpstr>
      <vt:lpstr>Polynomial time verification</vt:lpstr>
      <vt:lpstr>Polynomial time verification</vt:lpstr>
      <vt:lpstr>Polynomial time verification</vt:lpstr>
      <vt:lpstr>Polynomial time verification</vt:lpstr>
      <vt:lpstr>Polynomial time verification</vt:lpstr>
      <vt:lpstr>Polynomial time verification</vt:lpstr>
      <vt:lpstr>Polynomial time verification</vt:lpstr>
      <vt:lpstr>Reduction method</vt:lpstr>
      <vt:lpstr>Reduction Method</vt:lpstr>
      <vt:lpstr>Reduction Method</vt:lpstr>
      <vt:lpstr>Reduction Method</vt:lpstr>
      <vt:lpstr>Reduction Method</vt:lpstr>
      <vt:lpstr>Reduction Method</vt:lpstr>
      <vt:lpstr>Reduction Method</vt:lpstr>
      <vt:lpstr>Reduction Method</vt:lpstr>
      <vt:lpstr>Reduction Method</vt:lpstr>
      <vt:lpstr>Reduction Method</vt:lpstr>
      <vt:lpstr>Reduction Method</vt:lpstr>
      <vt:lpstr>Reduction Method</vt:lpstr>
      <vt:lpstr>Reduction Method</vt:lpstr>
      <vt:lpstr>Reduction Method</vt:lpstr>
      <vt:lpstr>Reduction Method</vt:lpstr>
      <vt:lpstr>Reduction Method</vt:lpstr>
      <vt:lpstr>Reduction Method</vt:lpstr>
      <vt:lpstr>Exercises</vt:lpstr>
      <vt:lpstr>References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Role Of Algorithms In Programming</dc:title>
  <dc:creator>HENRY LUCKY</dc:creator>
  <cp:lastModifiedBy>HENRY LUCKY</cp:lastModifiedBy>
  <cp:revision>73</cp:revision>
  <dcterms:created xsi:type="dcterms:W3CDTF">2023-06-13T08:42:51Z</dcterms:created>
  <dcterms:modified xsi:type="dcterms:W3CDTF">2023-11-23T09:40:24Z</dcterms:modified>
</cp:coreProperties>
</file>